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72" r:id="rId3"/>
    <p:sldId id="273" r:id="rId4"/>
    <p:sldId id="271" r:id="rId5"/>
    <p:sldId id="269" r:id="rId6"/>
    <p:sldId id="270" r:id="rId7"/>
    <p:sldId id="274" r:id="rId8"/>
    <p:sldId id="257" r:id="rId9"/>
    <p:sldId id="258" r:id="rId10"/>
    <p:sldId id="259" r:id="rId11"/>
    <p:sldId id="260" r:id="rId12"/>
    <p:sldId id="262" r:id="rId13"/>
    <p:sldId id="261" r:id="rId14"/>
    <p:sldId id="263" r:id="rId15"/>
    <p:sldId id="264" r:id="rId16"/>
    <p:sldId id="265" r:id="rId17"/>
    <p:sldId id="268" r:id="rId18"/>
    <p:sldId id="275" r:id="rId19"/>
    <p:sldId id="267" r:id="rId20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10" d="100"/>
          <a:sy n="110" d="100"/>
        </p:scale>
        <p:origin x="-912" y="-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GIF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uk-UA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Прямоугольник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Прямоугольник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Прямая соединительная линия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Прямая соединительная линия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Прямая соединительная линия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Прямоугольник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Овал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Овал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Овал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Овал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Овал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8" name="Объект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рямоугольник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Прямая соединительная линия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Прямая соединительная линия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Овал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Овал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Овал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Овал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Овал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Прямая соединительная линия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  <p:sp>
        <p:nvSpPr>
          <p:cNvPr id="9" name="Объект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3" name="Объект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Овал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Объект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1" name="Дата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  <p:sp>
        <p:nvSpPr>
          <p:cNvPr id="23" name="Нижний колонтитул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uk-U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Овал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ая соединительная линия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Прямая соединительная линия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Прямая соединительная линия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Дата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  <p:sp>
        <p:nvSpPr>
          <p:cNvPr id="21" name="Нижний колонтитул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2929A19A-9899-4525-AD2D-713E505CE1A9}" type="datetimeFigureOut">
              <a:rPr lang="uk-UA" smtClean="0"/>
              <a:t>17.06.2017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uk-UA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Овал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8D150FE1-0AF5-4DA6-8912-B78A1FB6511C}" type="slidenum">
              <a:rPr lang="uk-UA" smtClean="0"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 panose="05000000000000000000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 panose="05000000000000000000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 panose="05000000000000000000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 panose="05000000000000000000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htmlbook.ru/css/focu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google.com/font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paletton.com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Шрифты, цвета, размещение (позиционирование). Модель бокса, фон, границы</a:t>
            </a:r>
            <a:endParaRPr lang="uk-U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Градиенты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147248" cy="4873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 smtClean="0"/>
              <a:t>Вместо однотонного цвета можно задавать градиент (линейный, радиальный).</a:t>
            </a:r>
            <a:endParaRPr lang="uk-UA" sz="1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60" r="66245" b="75217"/>
          <a:stretch>
            <a:fillRect/>
          </a:stretch>
        </p:blipFill>
        <p:spPr bwMode="auto">
          <a:xfrm>
            <a:off x="4499992" y="476672"/>
            <a:ext cx="3926160" cy="102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51983" y="2337195"/>
            <a:ext cx="4011034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rgbClr val="00B050"/>
                </a:solidFill>
              </a:rPr>
              <a:t>orangegrad</a:t>
            </a:r>
            <a:r>
              <a:rPr lang="en-US" sz="1200" dirty="0"/>
              <a:t> {</a:t>
            </a:r>
            <a:endParaRPr lang="uk-UA" sz="1200" dirty="0"/>
          </a:p>
          <a:p>
            <a:r>
              <a:rPr lang="en-US" sz="1200" dirty="0"/>
              <a:t>   </a:t>
            </a:r>
            <a:r>
              <a:rPr lang="en-US" sz="1200" dirty="0" err="1"/>
              <a:t>background:orange</a:t>
            </a:r>
            <a:r>
              <a:rPr lang="en-US" sz="1200" dirty="0"/>
              <a:t>;</a:t>
            </a:r>
            <a:endParaRPr lang="uk-UA" sz="1200" dirty="0"/>
          </a:p>
          <a:p>
            <a:r>
              <a:rPr lang="en-US" sz="1200" dirty="0"/>
              <a:t>   </a:t>
            </a:r>
            <a:r>
              <a:rPr lang="en-US" sz="1200" dirty="0" err="1"/>
              <a:t>background:linear-gradient</a:t>
            </a:r>
            <a:r>
              <a:rPr lang="en-US" sz="1200" dirty="0"/>
              <a:t>(top, #fb0, #f50);</a:t>
            </a:r>
            <a:endParaRPr lang="uk-UA" sz="1200" dirty="0"/>
          </a:p>
          <a:p>
            <a:r>
              <a:rPr lang="en-US" sz="1200" dirty="0"/>
              <a:t>   background:-</a:t>
            </a:r>
            <a:r>
              <a:rPr lang="en-US" sz="1200" dirty="0" err="1"/>
              <a:t>moz</a:t>
            </a:r>
            <a:r>
              <a:rPr lang="en-US" sz="1200" dirty="0"/>
              <a:t>-linear-gradient(top, #fb0, #f50);</a:t>
            </a:r>
            <a:endParaRPr lang="uk-UA" sz="1200" dirty="0"/>
          </a:p>
          <a:p>
            <a:r>
              <a:rPr lang="en-US" sz="1200" dirty="0"/>
              <a:t>   background:-</a:t>
            </a:r>
            <a:r>
              <a:rPr lang="en-US" sz="1200" dirty="0" err="1"/>
              <a:t>webkit</a:t>
            </a:r>
            <a:r>
              <a:rPr lang="en-US" sz="1200" dirty="0"/>
              <a:t>-linear-gradient(top, #fb0, #f50);</a:t>
            </a:r>
            <a:endParaRPr lang="uk-UA" sz="1200" dirty="0"/>
          </a:p>
          <a:p>
            <a:r>
              <a:rPr lang="en-US" sz="1200" dirty="0"/>
              <a:t>   background:-o-linear-gradient(top, #fb0, #f50);</a:t>
            </a:r>
            <a:endParaRPr lang="uk-UA" sz="1200" dirty="0"/>
          </a:p>
          <a:p>
            <a:r>
              <a:rPr lang="en-US" sz="1200" dirty="0"/>
              <a:t>   background:-</a:t>
            </a:r>
            <a:r>
              <a:rPr lang="en-US" sz="1200" dirty="0" err="1"/>
              <a:t>ms</a:t>
            </a:r>
            <a:r>
              <a:rPr lang="en-US" sz="1200" dirty="0"/>
              <a:t>-linear-gradient(top, #fb0, #f50); </a:t>
            </a:r>
            <a:endParaRPr lang="uk-UA" sz="1200" dirty="0"/>
          </a:p>
          <a:p>
            <a:r>
              <a:rPr lang="ru-RU" sz="1200" dirty="0"/>
              <a:t>}</a:t>
            </a:r>
            <a:endParaRPr lang="uk-UA" sz="1200" dirty="0"/>
          </a:p>
          <a:p>
            <a:endParaRPr lang="uk-UA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47637" y="4077072"/>
            <a:ext cx="42197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/>
              <a:t>background:webkit-gradient</a:t>
            </a:r>
            <a:r>
              <a:rPr lang="en-US" sz="1200" dirty="0"/>
              <a:t>(linear, left top, left bottom,</a:t>
            </a:r>
            <a:endParaRPr lang="uk-UA" sz="1200" dirty="0"/>
          </a:p>
          <a:p>
            <a:r>
              <a:rPr lang="en-US" sz="1200" dirty="0"/>
              <a:t>  from(#fb0), to(#f50));</a:t>
            </a:r>
            <a:endParaRPr lang="uk-UA" sz="1200" dirty="0"/>
          </a:p>
          <a:p>
            <a:r>
              <a:rPr lang="en-US" sz="1200" dirty="0"/>
              <a:t>  </a:t>
            </a:r>
            <a:r>
              <a:rPr lang="en-US" sz="1200" dirty="0" err="1"/>
              <a:t>filter:progid:DXImageTransform.Microsoft.Gradient</a:t>
            </a:r>
            <a:r>
              <a:rPr lang="en-US" sz="1200" dirty="0"/>
              <a:t>(</a:t>
            </a:r>
            <a:endParaRPr lang="uk-UA" sz="1200" dirty="0"/>
          </a:p>
          <a:p>
            <a:r>
              <a:rPr lang="en-US" sz="1200" dirty="0"/>
              <a:t>  </a:t>
            </a:r>
            <a:r>
              <a:rPr lang="en-US" sz="1200" dirty="0" err="1"/>
              <a:t>startColorstr</a:t>
            </a:r>
            <a:r>
              <a:rPr lang="en-US" sz="1200" dirty="0"/>
              <a:t>='#f0b000', </a:t>
            </a:r>
            <a:r>
              <a:rPr lang="en-US" sz="1200" dirty="0" err="1"/>
              <a:t>endColorstr</a:t>
            </a:r>
            <a:r>
              <a:rPr lang="en-US" sz="1200" dirty="0"/>
              <a:t>='#f05000');</a:t>
            </a:r>
            <a:endParaRPr lang="uk-UA" sz="1200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32511" y="5736141"/>
            <a:ext cx="396044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7D7D7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uk-UA" altLang="uk-UA" sz="1000" b="1" i="0" u="none" strike="noStrike" cap="none" normalizeH="0" baseline="0" dirty="0" err="1" smtClean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backgroun</a:t>
            </a:r>
            <a:r>
              <a:rPr kumimoji="0" lang="uk-UA" altLang="uk-UA" sz="1000" b="1" i="0" u="none" strike="noStrike" cap="none" normalizeH="0" baseline="0" dirty="0" smtClean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linear-gradient(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left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#FFF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#000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 }</a:t>
            </a:r>
            <a:endParaRPr kumimoji="0" lang="uk-UA" altLang="uk-UA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7D7D7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uk-UA" altLang="uk-UA" sz="1000" b="1" i="0" u="none" strike="noStrike" cap="none" normalizeH="0" baseline="0" dirty="0" err="1" smtClean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backgroun</a:t>
            </a:r>
            <a:r>
              <a:rPr kumimoji="0" lang="uk-UA" altLang="uk-UA" sz="1000" b="1" i="0" u="none" strike="noStrike" cap="none" normalizeH="0" baseline="0" dirty="0" smtClean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linear-gradient(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right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#FFF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#000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 }</a:t>
            </a:r>
            <a:endParaRPr kumimoji="0" lang="uk-UA" altLang="uk-UA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7D7D7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uk-UA" altLang="uk-UA" sz="1000" b="1" i="0" u="none" strike="noStrike" cap="none" normalizeH="0" baseline="0" dirty="0" err="1" smtClean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backgroun</a:t>
            </a:r>
            <a:r>
              <a:rPr kumimoji="0" lang="uk-UA" altLang="uk-UA" sz="1000" b="1" i="0" u="none" strike="noStrike" cap="none" normalizeH="0" baseline="0" dirty="0" smtClean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linear-gradient(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225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deg, 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#FFF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#000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 }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7" name="Picture 5" descr="http://gering111.com/wp-content/uploads/2011/08/css3_11-0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3017" y="5466869"/>
            <a:ext cx="3384376" cy="74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32510" y="6541742"/>
            <a:ext cx="5247602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7D7D7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kumimoji="0" lang="uk-UA" altLang="uk-UA" sz="1000" b="1" i="0" u="none" strike="noStrike" cap="none" normalizeH="0" baseline="0" dirty="0" err="1" smtClean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background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linear-gradient(</a:t>
            </a: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left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#000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#FFF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#000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);}  (</a:t>
            </a: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стоп-цвет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kumimoji="0" lang="uk-UA" altLang="uk-UA" sz="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80" name="Picture 8" descr="http://gering111.com/wp-content/uploads/2011/09/css3_11-03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54"/>
          <a:stretch>
            <a:fillRect/>
          </a:stretch>
        </p:blipFill>
        <p:spPr bwMode="auto">
          <a:xfrm>
            <a:off x="5148257" y="6247561"/>
            <a:ext cx="1152128" cy="588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4997954" y="2780928"/>
            <a:ext cx="371008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endParaRPr kumimoji="0" lang="uk-UA" altLang="uk-UA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uk-UA" altLang="uk-UA" sz="1000" b="1" i="0" u="none" strike="noStrike" cap="none" normalizeH="0" baseline="0" dirty="0" err="1" smtClean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background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-moz-radial-gradient(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#FFF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#000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kumimoji="0" lang="uk-UA" altLang="uk-UA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uk-UA" altLang="uk-UA" sz="1000" b="1" i="0" u="none" strike="noStrike" cap="none" normalizeH="0" baseline="0" dirty="0" err="1" smtClean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background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-ms-radial-gradient(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#FFF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#000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kumimoji="0" lang="uk-UA" altLang="uk-UA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uk-UA" altLang="uk-UA" sz="1000" b="1" i="0" u="none" strike="noStrike" cap="none" normalizeH="0" baseline="0" dirty="0" err="1" smtClean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background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-webkit-radial-gradient(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#FFF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#000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kumimoji="0" lang="uk-UA" altLang="uk-UA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/>
        </p:nvSpPr>
        <p:spPr bwMode="auto">
          <a:xfrm>
            <a:off x="4997954" y="2525444"/>
            <a:ext cx="3312368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kumimoji="0" lang="uk-UA" altLang="uk-UA" sz="1000" b="1" i="0" u="none" strike="noStrike" cap="none" normalizeH="0" baseline="0" dirty="0" err="1" smtClean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background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radial-gradient(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#FFF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#000</a:t>
            </a:r>
            <a:r>
              <a:rPr kumimoji="0" lang="uk-UA" altLang="uk-UA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);}</a:t>
            </a:r>
            <a:r>
              <a:rPr kumimoji="0" lang="uk-UA" altLang="uk-UA" sz="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84" name="Picture 12" descr="http://gering111.com/wp-content/uploads/2011/09/css3_11-0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0167" y="3589513"/>
            <a:ext cx="1685657" cy="80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917481" y="4398629"/>
            <a:ext cx="1871025" cy="2616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ru-RU" sz="1100" b="1" dirty="0" smtClean="0"/>
              <a:t>Радиальный градиент</a:t>
            </a:r>
            <a:endParaRPr lang="uk-UA" sz="11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6439297" y="6401194"/>
            <a:ext cx="1830950" cy="2616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ru-RU" sz="1100" b="1" dirty="0" err="1" smtClean="0"/>
              <a:t>Линейиые</a:t>
            </a:r>
            <a:r>
              <a:rPr lang="ru-RU" sz="1100" b="1" dirty="0" smtClean="0"/>
              <a:t> градиенты</a:t>
            </a:r>
            <a:endParaRPr lang="uk-UA" sz="11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Позиционирование </a:t>
            </a:r>
            <a:r>
              <a:rPr lang="ru-RU" sz="2400" dirty="0" smtClean="0"/>
              <a:t>элементов</a:t>
            </a:r>
            <a:endParaRPr lang="uk-UA" sz="2400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514116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sz="1800" dirty="0"/>
              <a:t>Расположение элемента можно изменить </a:t>
            </a:r>
            <a:endParaRPr lang="ru-RU" sz="1800" dirty="0" smtClean="0"/>
          </a:p>
          <a:p>
            <a:pPr marL="0" indent="0">
              <a:buNone/>
            </a:pPr>
            <a:r>
              <a:rPr lang="ru-RU" sz="1800" dirty="0" smtClean="0"/>
              <a:t>свойством </a:t>
            </a:r>
            <a:r>
              <a:rPr lang="ru-RU" sz="1800" b="1" i="1" dirty="0" err="1">
                <a:solidFill>
                  <a:srgbClr val="C00000"/>
                </a:solidFill>
              </a:rPr>
              <a:t>position</a:t>
            </a:r>
            <a:r>
              <a:rPr lang="ru-RU" sz="1800" dirty="0" smtClean="0"/>
              <a:t>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6600"/>
                </a:solidFill>
              </a:rPr>
              <a:t>p</a:t>
            </a:r>
            <a:r>
              <a:rPr lang="en-US" sz="1800" dirty="0" smtClean="0">
                <a:solidFill>
                  <a:srgbClr val="006600"/>
                </a:solidFill>
              </a:rPr>
              <a:t>osition: </a:t>
            </a:r>
            <a:r>
              <a:rPr lang="en-US" sz="1800" dirty="0" smtClean="0"/>
              <a:t>static | </a:t>
            </a:r>
            <a:r>
              <a:rPr lang="ru-RU" sz="1800" dirty="0" err="1" smtClean="0"/>
              <a:t>absolute</a:t>
            </a:r>
            <a:r>
              <a:rPr lang="en-US" sz="1800" dirty="0" smtClean="0"/>
              <a:t> | </a:t>
            </a:r>
            <a:r>
              <a:rPr lang="ru-RU" sz="1800" dirty="0" err="1" smtClean="0"/>
              <a:t>relative</a:t>
            </a:r>
            <a:r>
              <a:rPr lang="en-US" sz="1800" dirty="0" smtClean="0"/>
              <a:t> | </a:t>
            </a:r>
            <a:r>
              <a:rPr lang="ru-RU" sz="1800" dirty="0" err="1" smtClean="0"/>
              <a:t>fixed</a:t>
            </a:r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ru-RU" sz="1800" dirty="0" smtClean="0"/>
              <a:t>Позиционирование относительно родительского блока: </a:t>
            </a:r>
          </a:p>
          <a:p>
            <a:r>
              <a:rPr lang="en-US" sz="1800" dirty="0"/>
              <a:t>s</a:t>
            </a:r>
            <a:r>
              <a:rPr lang="en-US" sz="1800" dirty="0" smtClean="0"/>
              <a:t>tatic (</a:t>
            </a:r>
            <a:r>
              <a:rPr lang="ru-RU" sz="1800" dirty="0" smtClean="0"/>
              <a:t>статическое</a:t>
            </a:r>
            <a:r>
              <a:rPr lang="en-US" sz="1800" dirty="0" smtClean="0"/>
              <a:t>) – </a:t>
            </a:r>
            <a:r>
              <a:rPr lang="ru-RU" sz="1800" dirty="0" smtClean="0"/>
              <a:t>по ум. </a:t>
            </a:r>
          </a:p>
          <a:p>
            <a:r>
              <a:rPr lang="en-US" sz="1800" dirty="0" smtClean="0"/>
              <a:t>absolute</a:t>
            </a:r>
            <a:r>
              <a:rPr lang="ru-RU" sz="1800" dirty="0" smtClean="0"/>
              <a:t> (абсолютное значение)</a:t>
            </a:r>
          </a:p>
          <a:p>
            <a:r>
              <a:rPr lang="en-US" sz="1800" dirty="0" smtClean="0"/>
              <a:t>relative</a:t>
            </a:r>
            <a:r>
              <a:rPr lang="ru-RU" sz="1800" dirty="0" smtClean="0"/>
              <a:t> (относительное значение)</a:t>
            </a:r>
          </a:p>
          <a:p>
            <a:r>
              <a:rPr lang="en-US" sz="1800" dirty="0" smtClean="0"/>
              <a:t>fixed</a:t>
            </a:r>
            <a:r>
              <a:rPr lang="ru-RU" sz="1800" dirty="0" smtClean="0"/>
              <a:t> (фиксированное значение)</a:t>
            </a:r>
            <a:endParaRPr lang="en-US" sz="1800" dirty="0" smtClean="0"/>
          </a:p>
          <a:p>
            <a:endParaRPr lang="en-US" sz="1800" dirty="0"/>
          </a:p>
          <a:p>
            <a:pPr marL="0" indent="0">
              <a:buNone/>
            </a:pPr>
            <a:r>
              <a:rPr lang="en-US" sz="1600" b="1" i="1" dirty="0" smtClean="0">
                <a:solidFill>
                  <a:srgbClr val="006600"/>
                </a:solidFill>
              </a:rPr>
              <a:t>Relative</a:t>
            </a:r>
            <a:r>
              <a:rPr lang="en-US" sz="1600" dirty="0" smtClean="0"/>
              <a:t> – </a:t>
            </a:r>
            <a:r>
              <a:rPr lang="ru-RU" sz="1600" dirty="0" smtClean="0"/>
              <a:t>положение элемента устанавливается относительно его исходного места (задаем свою систему координат внутри блока). </a:t>
            </a:r>
          </a:p>
          <a:p>
            <a:pPr marL="0" indent="0">
              <a:buNone/>
            </a:pPr>
            <a:r>
              <a:rPr lang="en-US" sz="1600" b="1" i="1" dirty="0" smtClean="0">
                <a:solidFill>
                  <a:srgbClr val="006600"/>
                </a:solidFill>
              </a:rPr>
              <a:t>Absolute </a:t>
            </a:r>
            <a:r>
              <a:rPr lang="en-US" sz="1600" dirty="0" smtClean="0"/>
              <a:t>– </a:t>
            </a:r>
            <a:r>
              <a:rPr lang="ru-RU" sz="1600" dirty="0" smtClean="0"/>
              <a:t>если у родительского  блока (или предка) указан </a:t>
            </a:r>
            <a:r>
              <a:rPr lang="en-US" sz="1600" dirty="0" err="1" smtClean="0"/>
              <a:t>position:relative</a:t>
            </a:r>
            <a:r>
              <a:rPr lang="ru-RU" sz="1600" dirty="0" smtClean="0"/>
              <a:t>, то отсчет позиционирования ведется от его верхнего левого  края), если нет  - от края окна браузера.  </a:t>
            </a:r>
          </a:p>
          <a:p>
            <a:pPr marL="0" indent="0">
              <a:buNone/>
            </a:pPr>
            <a:r>
              <a:rPr lang="en-US" sz="1600" b="1" i="1" dirty="0" smtClean="0">
                <a:solidFill>
                  <a:srgbClr val="006600"/>
                </a:solidFill>
              </a:rPr>
              <a:t>Fixed</a:t>
            </a:r>
            <a:r>
              <a:rPr lang="en-US" sz="1600" dirty="0" smtClean="0"/>
              <a:t> – </a:t>
            </a:r>
            <a:r>
              <a:rPr lang="ru-RU" sz="1600" dirty="0" smtClean="0"/>
              <a:t>привязано к точке на экране и при прокрутке не </a:t>
            </a:r>
            <a:r>
              <a:rPr lang="ru-RU" sz="1600" dirty="0" err="1" smtClean="0"/>
              <a:t>скроллится</a:t>
            </a:r>
            <a:r>
              <a:rPr lang="ru-RU" sz="1600" dirty="0" smtClean="0"/>
              <a:t>. </a:t>
            </a:r>
            <a:endParaRPr lang="en-US" sz="1600" dirty="0" smtClean="0"/>
          </a:p>
          <a:p>
            <a:pPr marL="0" indent="0">
              <a:buNone/>
            </a:pPr>
            <a:endParaRPr lang="ru-RU" sz="1600" dirty="0" smtClean="0"/>
          </a:p>
          <a:p>
            <a:pPr marL="0" indent="0">
              <a:buNone/>
            </a:pPr>
            <a:r>
              <a:rPr lang="en-US" sz="1600" b="1" dirty="0" smtClean="0">
                <a:solidFill>
                  <a:srgbClr val="C00000"/>
                </a:solidFill>
              </a:rPr>
              <a:t>Z-index</a:t>
            </a:r>
            <a:r>
              <a:rPr lang="en-US" sz="1600" dirty="0" smtClean="0"/>
              <a:t> – </a:t>
            </a:r>
            <a:r>
              <a:rPr lang="ru-RU" sz="1600" dirty="0" smtClean="0"/>
              <a:t>позволяет управлять порядком (накладыванием) «слоев» – блоков с абсолютным, относительным и фиксированным позиционированием. </a:t>
            </a:r>
          </a:p>
          <a:p>
            <a:pPr marL="0" indent="0">
              <a:buNone/>
            </a:pPr>
            <a:r>
              <a:rPr lang="ru-RU" sz="1600" dirty="0" smtClean="0"/>
              <a:t>Положение позиционированного блока (абсолютного, фиксированного, относительного) можно выставить с помощью </a:t>
            </a:r>
            <a:r>
              <a:rPr lang="en-US" sz="1600" i="1" dirty="0" smtClean="0">
                <a:solidFill>
                  <a:schemeClr val="accent2">
                    <a:lumMod val="50000"/>
                  </a:schemeClr>
                </a:solidFill>
              </a:rPr>
              <a:t>left, top, right, bottom</a:t>
            </a:r>
            <a:endParaRPr lang="ru-RU" sz="1600" i="1" dirty="0" smtClean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uk-UA" sz="1800" dirty="0"/>
          </a:p>
        </p:txBody>
      </p:sp>
      <p:sp>
        <p:nvSpPr>
          <p:cNvPr id="4" name="AutoShape 2" descr="https://css-tricks.com/wp-content/csstricks-uploads/absolute-inside-relative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uk-UA"/>
          </a:p>
        </p:txBody>
      </p:sp>
      <p:pic>
        <p:nvPicPr>
          <p:cNvPr id="4100" name="Picture 4" descr="https://css-tricks.com/wp-content/csstricks-uploads/absolute-inside-relativ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04" t="34137" r="10626" b="21945"/>
          <a:stretch>
            <a:fillRect/>
          </a:stretch>
        </p:blipFill>
        <p:spPr bwMode="auto">
          <a:xfrm>
            <a:off x="5687998" y="1207830"/>
            <a:ext cx="2943737" cy="1370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efimov.ws/assets/images/develop/CSS/2010/04/26/positi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057" y="332656"/>
            <a:ext cx="2736304" cy="87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57" t="5622" r="63884" b="79009"/>
          <a:stretch>
            <a:fillRect/>
          </a:stretch>
        </p:blipFill>
        <p:spPr bwMode="auto">
          <a:xfrm>
            <a:off x="5580112" y="2924944"/>
            <a:ext cx="2833296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прижать футер к низу подвала?</a:t>
            </a:r>
            <a:endParaRPr lang="uk-UA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96" t="3360" r="16639" b="3808"/>
          <a:stretch>
            <a:fillRect/>
          </a:stretch>
        </p:blipFill>
        <p:spPr bwMode="auto">
          <a:xfrm>
            <a:off x="683568" y="1556792"/>
            <a:ext cx="6624736" cy="5045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Сокращенные </a:t>
            </a:r>
            <a:r>
              <a:rPr lang="ru-RU" dirty="0" smtClean="0"/>
              <a:t>правила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1600" dirty="0">
                <a:solidFill>
                  <a:srgbClr val="00B050"/>
                </a:solidFill>
              </a:rPr>
              <a:t>*:</a:t>
            </a:r>
            <a:r>
              <a:rPr lang="ru-RU" sz="1600" dirty="0" err="1">
                <a:solidFill>
                  <a:srgbClr val="00B050"/>
                </a:solidFill>
              </a:rPr>
              <a:t>focus</a:t>
            </a:r>
            <a:r>
              <a:rPr lang="ru-RU" sz="1600" dirty="0">
                <a:solidFill>
                  <a:srgbClr val="00B050"/>
                </a:solidFill>
              </a:rPr>
              <a:t> </a:t>
            </a:r>
            <a:r>
              <a:rPr lang="ru-RU" sz="1600" dirty="0" smtClean="0"/>
              <a:t>{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</a:t>
            </a:r>
            <a:r>
              <a:rPr lang="ru-RU" sz="1600" dirty="0" smtClean="0"/>
              <a:t>border:2px </a:t>
            </a:r>
            <a:r>
              <a:rPr lang="ru-RU" sz="1600" dirty="0" err="1"/>
              <a:t>dotted</a:t>
            </a:r>
            <a:r>
              <a:rPr lang="ru-RU" sz="1600" dirty="0"/>
              <a:t> #888888; </a:t>
            </a:r>
            <a:endParaRPr lang="uk-UA" sz="1600" dirty="0"/>
          </a:p>
          <a:p>
            <a:pPr marL="0" indent="0">
              <a:buNone/>
            </a:pPr>
            <a:r>
              <a:rPr lang="ru-RU" sz="1600" dirty="0" smtClean="0"/>
              <a:t>}</a:t>
            </a:r>
          </a:p>
          <a:p>
            <a:pPr marL="0" indent="0">
              <a:buNone/>
            </a:pPr>
            <a:endParaRPr lang="ru-RU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0B050"/>
                </a:solidFill>
              </a:rPr>
              <a:t>*:focus </a:t>
            </a:r>
            <a:r>
              <a:rPr lang="en-US" sz="1600" dirty="0" smtClean="0"/>
              <a:t>{</a:t>
            </a:r>
            <a:endParaRPr lang="uk-UA" sz="1600" dirty="0"/>
          </a:p>
          <a:p>
            <a:pPr marL="0" indent="0">
              <a:buNone/>
            </a:pPr>
            <a:r>
              <a:rPr lang="uk-UA" sz="1600" dirty="0"/>
              <a:t> </a:t>
            </a:r>
            <a:r>
              <a:rPr lang="uk-UA" sz="1600" dirty="0" smtClean="0"/>
              <a:t> </a:t>
            </a:r>
            <a:r>
              <a:rPr lang="en-US" sz="1600" dirty="0" smtClean="0"/>
              <a:t>border-width:2px;</a:t>
            </a:r>
            <a:endParaRPr lang="uk-UA" sz="1600" dirty="0"/>
          </a:p>
          <a:p>
            <a:pPr marL="0" indent="0">
              <a:buNone/>
            </a:pPr>
            <a:r>
              <a:rPr lang="uk-UA" sz="1600" dirty="0"/>
              <a:t> </a:t>
            </a:r>
            <a:r>
              <a:rPr lang="uk-UA" sz="1600" dirty="0" smtClean="0"/>
              <a:t> </a:t>
            </a:r>
            <a:r>
              <a:rPr lang="en-US" sz="1600" dirty="0" err="1" smtClean="0"/>
              <a:t>border-style:dotted</a:t>
            </a:r>
            <a:r>
              <a:rPr lang="en-US" sz="1600" dirty="0" smtClean="0"/>
              <a:t>;</a:t>
            </a:r>
            <a:endParaRPr lang="uk-UA" sz="1600" dirty="0"/>
          </a:p>
          <a:p>
            <a:pPr marL="0" indent="0">
              <a:buNone/>
            </a:pPr>
            <a:r>
              <a:rPr lang="uk-UA" sz="1600" dirty="0"/>
              <a:t> </a:t>
            </a:r>
            <a:r>
              <a:rPr lang="uk-UA" sz="1600" dirty="0" smtClean="0"/>
              <a:t> </a:t>
            </a:r>
            <a:r>
              <a:rPr lang="ru-RU" sz="1600" dirty="0" err="1" smtClean="0"/>
              <a:t>border-color</a:t>
            </a:r>
            <a:r>
              <a:rPr lang="ru-RU" sz="1600" dirty="0"/>
              <a:t>:#ff8800; </a:t>
            </a:r>
            <a:endParaRPr lang="uk-UA" sz="1600" dirty="0"/>
          </a:p>
          <a:p>
            <a:pPr marL="0" indent="0">
              <a:buNone/>
            </a:pPr>
            <a:r>
              <a:rPr lang="ru-RU" sz="1600" dirty="0" smtClean="0"/>
              <a:t>}</a:t>
            </a:r>
          </a:p>
          <a:p>
            <a:pPr marL="0" indent="0">
              <a:buNone/>
            </a:pPr>
            <a:endParaRPr lang="ru-RU" sz="1600" dirty="0"/>
          </a:p>
          <a:p>
            <a:pPr marL="0" indent="0">
              <a:buNone/>
            </a:pPr>
            <a:r>
              <a:rPr lang="ru-RU" sz="1600" dirty="0">
                <a:solidFill>
                  <a:srgbClr val="00B050"/>
                </a:solidFill>
              </a:rPr>
              <a:t>*:</a:t>
            </a:r>
            <a:r>
              <a:rPr lang="ru-RU" sz="1600" dirty="0" err="1">
                <a:solidFill>
                  <a:srgbClr val="00B050"/>
                </a:solidFill>
              </a:rPr>
              <a:t>focus</a:t>
            </a:r>
            <a:r>
              <a:rPr lang="ru-RU" sz="1600" dirty="0">
                <a:solidFill>
                  <a:srgbClr val="00B050"/>
                </a:solidFill>
              </a:rPr>
              <a:t> </a:t>
            </a:r>
            <a:r>
              <a:rPr lang="ru-RU" sz="1600" dirty="0" smtClean="0"/>
              <a:t>{</a:t>
            </a:r>
            <a:endParaRPr lang="uk-UA" sz="1600" dirty="0"/>
          </a:p>
          <a:p>
            <a:pPr marL="0" indent="0">
              <a:buNone/>
            </a:pPr>
            <a:r>
              <a:rPr lang="uk-UA" sz="1600" dirty="0"/>
              <a:t> </a:t>
            </a:r>
            <a:r>
              <a:rPr lang="uk-UA" sz="1600" dirty="0" smtClean="0"/>
              <a:t> </a:t>
            </a:r>
            <a:r>
              <a:rPr lang="ru-RU" sz="1600" dirty="0" smtClean="0"/>
              <a:t>border:2px </a:t>
            </a:r>
            <a:r>
              <a:rPr lang="ru-RU" sz="1600" dirty="0" err="1"/>
              <a:t>dotted</a:t>
            </a:r>
            <a:r>
              <a:rPr lang="ru-RU" sz="1600" dirty="0"/>
              <a:t>; </a:t>
            </a:r>
            <a:endParaRPr lang="uk-UA" sz="1600" dirty="0"/>
          </a:p>
          <a:p>
            <a:pPr marL="0" indent="0">
              <a:buNone/>
            </a:pPr>
            <a:r>
              <a:rPr lang="ru-RU" sz="1600" dirty="0" smtClean="0"/>
              <a:t>}</a:t>
            </a:r>
            <a:endParaRPr lang="uk-UA" sz="1600" dirty="0"/>
          </a:p>
          <a:p>
            <a:pPr marL="0" indent="0">
              <a:buNone/>
            </a:pPr>
            <a:endParaRPr lang="uk-UA" sz="1600" dirty="0"/>
          </a:p>
          <a:p>
            <a:pPr marL="0" indent="0">
              <a:buNone/>
            </a:pPr>
            <a:r>
              <a:rPr lang="uk-UA" dirty="0" err="1"/>
              <a:t>Псевдокласс</a:t>
            </a:r>
            <a:r>
              <a:rPr lang="uk-UA" dirty="0"/>
              <a:t> </a:t>
            </a:r>
            <a:r>
              <a:rPr lang="uk-UA" dirty="0">
                <a:hlinkClick r:id="rId2"/>
              </a:rPr>
              <a:t>:</a:t>
            </a:r>
            <a:r>
              <a:rPr lang="en-US" dirty="0" smtClean="0">
                <a:hlinkClick r:id="rId2"/>
              </a:rPr>
              <a:t>focus</a:t>
            </a:r>
            <a:endParaRPr lang="uk-UA" dirty="0"/>
          </a:p>
          <a:p>
            <a:pPr marL="0" indent="0">
              <a:buNone/>
            </a:pPr>
            <a:endParaRPr lang="uk-U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Блочная модель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75240" cy="4873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rgbClr val="C00000"/>
                </a:solidFill>
              </a:rPr>
              <a:t>Блочная модель </a:t>
            </a:r>
            <a:r>
              <a:rPr lang="ru-RU" sz="2000" dirty="0" smtClean="0"/>
              <a:t>–свойства </a:t>
            </a:r>
            <a:r>
              <a:rPr lang="ru-RU" sz="2000" dirty="0"/>
              <a:t>можно представить как слои, оборачивающие любой элемент </a:t>
            </a:r>
            <a:endParaRPr lang="uk-UA" sz="2000" dirty="0"/>
          </a:p>
        </p:txBody>
      </p:sp>
      <p:pic>
        <p:nvPicPr>
          <p:cNvPr id="6146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320" y="2852936"/>
            <a:ext cx="2196245" cy="1808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148064" y="5157192"/>
            <a:ext cx="686406" cy="2616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ru-RU" sz="1100" b="1" dirty="0" smtClean="0"/>
              <a:t>Блок 1</a:t>
            </a:r>
            <a:endParaRPr lang="uk-UA" sz="11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148064" y="5949280"/>
            <a:ext cx="686406" cy="2616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ru-RU" sz="1100" b="1" dirty="0" smtClean="0"/>
              <a:t>Блок 2</a:t>
            </a:r>
            <a:endParaRPr lang="uk-UA" sz="1100" b="1" dirty="0"/>
          </a:p>
        </p:txBody>
      </p:sp>
      <p:cxnSp>
        <p:nvCxnSpPr>
          <p:cNvPr id="8" name="Прямая со стрелкой 7"/>
          <p:cNvCxnSpPr>
            <a:stCxn id="6" idx="2"/>
          </p:cNvCxnSpPr>
          <p:nvPr/>
        </p:nvCxnSpPr>
        <p:spPr>
          <a:xfrm>
            <a:off x="5491267" y="5418802"/>
            <a:ext cx="0" cy="242446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>
            <a:stCxn id="7" idx="0"/>
          </p:cNvCxnSpPr>
          <p:nvPr/>
        </p:nvCxnSpPr>
        <p:spPr>
          <a:xfrm flipV="1">
            <a:off x="5491267" y="5661248"/>
            <a:ext cx="0" cy="288032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652120" y="5418802"/>
            <a:ext cx="1673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margin-bottom:10px;</a:t>
            </a:r>
            <a:endParaRPr lang="uk-UA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5674649" y="5675159"/>
            <a:ext cx="14045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margin-top:15px;</a:t>
            </a:r>
            <a:endParaRPr lang="uk-UA" sz="1200" dirty="0"/>
          </a:p>
        </p:txBody>
      </p:sp>
      <p:pic>
        <p:nvPicPr>
          <p:cNvPr id="6148" name="Picture 4" descr="Рамка, внутренние и внешние отступы блочного элемента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661815"/>
            <a:ext cx="3744416" cy="2118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Запись отступов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1800" dirty="0"/>
              <a:t>margin</a:t>
            </a:r>
            <a:r>
              <a:rPr lang="ru-RU" sz="1800" dirty="0"/>
              <a:t>:1</a:t>
            </a:r>
            <a:r>
              <a:rPr lang="en-US" sz="1800" dirty="0" err="1"/>
              <a:t>px</a:t>
            </a:r>
            <a:r>
              <a:rPr lang="ru-RU" sz="1800" dirty="0"/>
              <a:t>;		</a:t>
            </a:r>
            <a:r>
              <a:rPr lang="ru-RU" sz="1800" dirty="0">
                <a:solidFill>
                  <a:schemeClr val="bg1">
                    <a:lumMod val="65000"/>
                  </a:schemeClr>
                </a:solidFill>
              </a:rPr>
              <a:t>/* задаёт ширину всех отступов равной 1 пикселю 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*/</a:t>
            </a:r>
            <a:endParaRPr lang="uk-UA" sz="18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1800" dirty="0"/>
              <a:t>margin</a:t>
            </a:r>
            <a:r>
              <a:rPr lang="ru-RU" sz="1800" dirty="0"/>
              <a:t>:1</a:t>
            </a:r>
            <a:r>
              <a:rPr lang="en-US" sz="1800" dirty="0" err="1"/>
              <a:t>px</a:t>
            </a:r>
            <a:r>
              <a:rPr lang="ru-RU" sz="1800" dirty="0"/>
              <a:t> 2</a:t>
            </a:r>
            <a:r>
              <a:rPr lang="en-US" sz="1800" dirty="0" err="1"/>
              <a:t>px</a:t>
            </a:r>
            <a:r>
              <a:rPr lang="ru-RU" sz="1800" dirty="0"/>
              <a:t>;	</a:t>
            </a:r>
            <a:r>
              <a:rPr lang="ru-RU" sz="1800" dirty="0" smtClean="0">
                <a:solidFill>
                  <a:schemeClr val="bg1">
                    <a:lumMod val="65000"/>
                  </a:schemeClr>
                </a:solidFill>
              </a:rPr>
              <a:t>/* </a:t>
            </a:r>
            <a:r>
              <a:rPr lang="ru-RU" sz="1800" dirty="0">
                <a:solidFill>
                  <a:schemeClr val="bg1">
                    <a:lumMod val="65000"/>
                  </a:schemeClr>
                </a:solidFill>
              </a:rPr>
              <a:t>верхний и нижний отступы равны 1 пикселю, а левый и  правый равны 2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 </a:t>
            </a:r>
            <a:r>
              <a:rPr lang="ru-RU" sz="1800" dirty="0">
                <a:solidFill>
                  <a:schemeClr val="bg1">
                    <a:lumMod val="65000"/>
                  </a:schemeClr>
                </a:solidFill>
              </a:rPr>
              <a:t>пикселям */</a:t>
            </a:r>
            <a:endParaRPr lang="uk-UA" sz="18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1800" dirty="0"/>
              <a:t>margin</a:t>
            </a:r>
            <a:r>
              <a:rPr lang="ru-RU" sz="1800" dirty="0"/>
              <a:t>:1</a:t>
            </a:r>
            <a:r>
              <a:rPr lang="en-US" sz="1800" dirty="0" err="1"/>
              <a:t>px</a:t>
            </a:r>
            <a:r>
              <a:rPr lang="ru-RU" sz="1800" dirty="0"/>
              <a:t> 2</a:t>
            </a:r>
            <a:r>
              <a:rPr lang="en-US" sz="1800" dirty="0" err="1"/>
              <a:t>px</a:t>
            </a:r>
            <a:r>
              <a:rPr lang="ru-RU" sz="1800" dirty="0"/>
              <a:t> 3</a:t>
            </a:r>
            <a:r>
              <a:rPr lang="en-US" sz="1800" dirty="0" err="1"/>
              <a:t>px</a:t>
            </a:r>
            <a:r>
              <a:rPr lang="ru-RU" sz="1800" dirty="0"/>
              <a:t>;	</a:t>
            </a:r>
            <a:r>
              <a:rPr lang="ru-RU" sz="1800" dirty="0">
                <a:solidFill>
                  <a:schemeClr val="bg1">
                    <a:lumMod val="65000"/>
                  </a:schemeClr>
                </a:solidFill>
              </a:rPr>
              <a:t>/* верхний отступ равен 1 пикселю, левый и правый отступы равны 2 пикселям, нижний отступ равен 3 пикселям */</a:t>
            </a:r>
            <a:endParaRPr lang="uk-UA" sz="18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1800" dirty="0"/>
              <a:t>margin</a:t>
            </a:r>
            <a:r>
              <a:rPr lang="ru-RU" sz="1800" dirty="0"/>
              <a:t>:1</a:t>
            </a:r>
            <a:r>
              <a:rPr lang="en-US" sz="1800" dirty="0" err="1"/>
              <a:t>px</a:t>
            </a:r>
            <a:r>
              <a:rPr lang="ru-RU" sz="1800" dirty="0"/>
              <a:t> 2</a:t>
            </a:r>
            <a:r>
              <a:rPr lang="en-US" sz="1800" dirty="0" err="1"/>
              <a:t>px</a:t>
            </a:r>
            <a:r>
              <a:rPr lang="ru-RU" sz="1800" dirty="0"/>
              <a:t> 3</a:t>
            </a:r>
            <a:r>
              <a:rPr lang="en-US" sz="1800" dirty="0" err="1"/>
              <a:t>px</a:t>
            </a:r>
            <a:r>
              <a:rPr lang="ru-RU" sz="1800" dirty="0"/>
              <a:t> 4</a:t>
            </a:r>
            <a:r>
              <a:rPr lang="en-US" sz="1800" dirty="0" err="1"/>
              <a:t>px</a:t>
            </a:r>
            <a:r>
              <a:rPr lang="ru-RU" sz="1800" dirty="0"/>
              <a:t>; </a:t>
            </a:r>
            <a:r>
              <a:rPr lang="ru-RU" sz="1800" dirty="0">
                <a:solidFill>
                  <a:schemeClr val="bg1">
                    <a:lumMod val="65000"/>
                  </a:schemeClr>
                </a:solidFill>
              </a:rPr>
              <a:t>/* Верхний отступ равен 1 пикселю, правый 2, нижний 3, левый равен 4 пикселям */</a:t>
            </a:r>
            <a:endParaRPr lang="uk-UA" sz="1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uk-U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8400728" cy="1143000"/>
          </a:xfrm>
        </p:spPr>
        <p:txBody>
          <a:bodyPr/>
          <a:lstStyle/>
          <a:p>
            <a:r>
              <a:rPr lang="ru-RU" dirty="0"/>
              <a:t>Рамка (</a:t>
            </a:r>
            <a:r>
              <a:rPr lang="en-US" dirty="0"/>
              <a:t>border</a:t>
            </a:r>
            <a:r>
              <a:rPr lang="ru-RU" dirty="0" smtClean="0"/>
              <a:t>)</a:t>
            </a:r>
            <a:r>
              <a:rPr lang="en-US" dirty="0" smtClean="0"/>
              <a:t>,</a:t>
            </a:r>
            <a:r>
              <a:rPr lang="ru-RU" dirty="0" smtClean="0"/>
              <a:t>внутренний отступ (</a:t>
            </a:r>
            <a:r>
              <a:rPr lang="en-US" dirty="0" smtClean="0"/>
              <a:t>Padding</a:t>
            </a:r>
            <a:r>
              <a:rPr lang="ru-RU" dirty="0" smtClean="0"/>
              <a:t>)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19256" cy="487375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C00000"/>
                </a:solidFill>
              </a:rPr>
              <a:t>border-width</a:t>
            </a:r>
            <a:r>
              <a:rPr lang="uk-UA" dirty="0" smtClean="0">
                <a:solidFill>
                  <a:srgbClr val="C00000"/>
                </a:solidFill>
              </a:rPr>
              <a:t>, </a:t>
            </a:r>
            <a:r>
              <a:rPr lang="en-US" dirty="0" smtClean="0">
                <a:solidFill>
                  <a:srgbClr val="C00000"/>
                </a:solidFill>
              </a:rPr>
              <a:t>border-color, border-width, border-style</a:t>
            </a:r>
            <a:endParaRPr lang="ru-RU" dirty="0" smtClean="0">
              <a:solidFill>
                <a:srgbClr val="C00000"/>
              </a:solidFill>
            </a:endParaRPr>
          </a:p>
          <a:p>
            <a:r>
              <a:rPr lang="en-US" sz="2000" dirty="0" smtClean="0"/>
              <a:t>border-width:1px</a:t>
            </a:r>
            <a:r>
              <a:rPr lang="en-US" sz="2000" dirty="0"/>
              <a:t>;               </a:t>
            </a:r>
            <a:endParaRPr lang="uk-UA" sz="2000" dirty="0"/>
          </a:p>
          <a:p>
            <a:r>
              <a:rPr lang="en-US" sz="2000" dirty="0"/>
              <a:t>border-width:1px 5px;           </a:t>
            </a:r>
            <a:endParaRPr lang="uk-UA" sz="2000" dirty="0"/>
          </a:p>
          <a:p>
            <a:r>
              <a:rPr lang="en-US" sz="2000" dirty="0"/>
              <a:t>border-width:1px 5px 10px;</a:t>
            </a:r>
            <a:endParaRPr lang="uk-UA" sz="2000" dirty="0"/>
          </a:p>
          <a:p>
            <a:r>
              <a:rPr lang="en-US" sz="2000" dirty="0"/>
              <a:t>border-width:1px 5px 10px 15px; </a:t>
            </a:r>
            <a:endParaRPr lang="uk-UA" sz="2000" dirty="0"/>
          </a:p>
          <a:p>
            <a:endParaRPr lang="uk-UA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70" t="56750" r="30640" b="12013"/>
          <a:stretch>
            <a:fillRect/>
          </a:stretch>
        </p:blipFill>
        <p:spPr bwMode="auto">
          <a:xfrm>
            <a:off x="4860032" y="2060848"/>
            <a:ext cx="3792216" cy="1872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3528" y="4221088"/>
            <a:ext cx="83287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Поле </a:t>
            </a:r>
            <a:r>
              <a:rPr lang="en-US" dirty="0" smtClean="0"/>
              <a:t>padding</a:t>
            </a:r>
            <a:r>
              <a:rPr lang="ru-RU" dirty="0" smtClean="0"/>
              <a:t> </a:t>
            </a:r>
            <a:r>
              <a:rPr lang="en-US" dirty="0" smtClean="0"/>
              <a:t> - </a:t>
            </a:r>
            <a:r>
              <a:rPr lang="ru-RU" dirty="0" smtClean="0"/>
              <a:t> сло</a:t>
            </a:r>
            <a:r>
              <a:rPr lang="ru-RU" dirty="0"/>
              <a:t>й</a:t>
            </a:r>
            <a:r>
              <a:rPr lang="ru-RU" dirty="0" smtClean="0"/>
              <a:t>, </a:t>
            </a:r>
            <a:r>
              <a:rPr lang="ru-RU" dirty="0"/>
              <a:t>который оборачивает содержимое элемента, и в свою очередь находится внутри рамки и отступа. </a:t>
            </a:r>
            <a:endParaRPr lang="en-US" dirty="0" smtClean="0"/>
          </a:p>
          <a:p>
            <a:r>
              <a:rPr lang="en-US" dirty="0" smtClean="0">
                <a:solidFill>
                  <a:srgbClr val="C00000"/>
                </a:solidFill>
              </a:rPr>
              <a:t>padding</a:t>
            </a:r>
            <a:r>
              <a:rPr lang="en-US" dirty="0">
                <a:solidFill>
                  <a:srgbClr val="C00000"/>
                </a:solidFill>
              </a:rPr>
              <a:t>, padding-left, padding-top, </a:t>
            </a:r>
            <a:r>
              <a:rPr lang="en-US" dirty="0" smtClean="0">
                <a:solidFill>
                  <a:srgbClr val="C00000"/>
                </a:solidFill>
              </a:rPr>
              <a:t>padding-right,</a:t>
            </a:r>
            <a:r>
              <a:rPr lang="en-US" dirty="0">
                <a:solidFill>
                  <a:srgbClr val="C00000"/>
                </a:solidFill>
              </a:rPr>
              <a:t> padding-bottom.</a:t>
            </a:r>
            <a:endParaRPr lang="uk-UA" dirty="0">
              <a:solidFill>
                <a:srgbClr val="C00000"/>
              </a:solidFill>
            </a:endParaRPr>
          </a:p>
          <a:p>
            <a:endParaRPr lang="uk-UA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67544" y="530120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padding:1px;             </a:t>
            </a:r>
            <a:endParaRPr lang="uk-UA" dirty="0"/>
          </a:p>
          <a:p>
            <a:r>
              <a:rPr lang="en-US" dirty="0"/>
              <a:t>padding:1px 2px;</a:t>
            </a:r>
            <a:endParaRPr lang="uk-UA" dirty="0"/>
          </a:p>
          <a:p>
            <a:r>
              <a:rPr lang="en-US" dirty="0"/>
              <a:t>padding:1px 2px 3px;</a:t>
            </a:r>
            <a:endParaRPr lang="uk-UA" dirty="0"/>
          </a:p>
          <a:p>
            <a:r>
              <a:rPr lang="en-US" dirty="0"/>
              <a:t>padding:1px 2px 3px 4px;</a:t>
            </a:r>
            <a:endParaRPr lang="uk-UA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" t="41632" r="52884" b="3997"/>
          <a:stretch>
            <a:fillRect/>
          </a:stretch>
        </p:blipFill>
        <p:spPr bwMode="auto">
          <a:xfrm>
            <a:off x="3851920" y="5240335"/>
            <a:ext cx="1656184" cy="1261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Display:inline-block</a:t>
            </a:r>
            <a:r>
              <a:rPr lang="en-US" dirty="0" smtClean="0"/>
              <a:t>, </a:t>
            </a:r>
            <a:r>
              <a:rPr lang="en-US" smtClean="0"/>
              <a:t>visibility:hidden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19256" cy="4873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display: block | inline | inline-block | inline-table | list-item | none | run-in | table | table-caption | table-cell | table-column-group | table-column | table-footer-group | table-header-group | table-row | table-row-group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>
                <a:solidFill>
                  <a:srgbClr val="C00000"/>
                </a:solidFill>
              </a:rPr>
              <a:t>block</a:t>
            </a:r>
            <a:r>
              <a:rPr lang="en-US" sz="1600" dirty="0">
                <a:solidFill>
                  <a:srgbClr val="C00000"/>
                </a:solidFill>
              </a:rPr>
              <a:t>, inline, list-item и </a:t>
            </a:r>
            <a:r>
              <a:rPr lang="en-US" sz="1600" dirty="0" smtClean="0">
                <a:solidFill>
                  <a:srgbClr val="C00000"/>
                </a:solidFill>
              </a:rPr>
              <a:t>none</a:t>
            </a:r>
            <a:endParaRPr lang="ru-RU" sz="1600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ru-RU" sz="1600" dirty="0"/>
              <a:t>Значение </a:t>
            </a:r>
            <a:r>
              <a:rPr lang="ru-RU" sz="1600" i="1" dirty="0" err="1">
                <a:solidFill>
                  <a:srgbClr val="0070C0"/>
                </a:solidFill>
              </a:rPr>
              <a:t>inline-block</a:t>
            </a:r>
            <a:r>
              <a:rPr lang="ru-RU" sz="1600" dirty="0"/>
              <a:t> генерирует блочный элемент, с поведением строчного </a:t>
            </a:r>
            <a:r>
              <a:rPr lang="ru-RU" sz="1600" dirty="0" smtClean="0"/>
              <a:t>элемента</a:t>
            </a:r>
            <a:r>
              <a:rPr lang="en-US" sz="1600" dirty="0" smtClean="0"/>
              <a:t>. </a:t>
            </a:r>
            <a:r>
              <a:rPr lang="ru-RU" sz="1600" dirty="0" smtClean="0"/>
              <a:t>Позволяет добавить строчным элементам блочные возможности (отступы и </a:t>
            </a:r>
            <a:r>
              <a:rPr lang="ru-RU" sz="1600" dirty="0" err="1" smtClean="0"/>
              <a:t>тд</a:t>
            </a:r>
            <a:r>
              <a:rPr lang="ru-RU" sz="1600" dirty="0" smtClean="0"/>
              <a:t>). Используется</a:t>
            </a:r>
          </a:p>
          <a:p>
            <a:pPr fontAlgn="base"/>
            <a:r>
              <a:rPr lang="ru-RU" sz="1600" dirty="0"/>
              <a:t>для исправления двойных полей у плавающих элементов в IE6 (как уже говорилось выше)</a:t>
            </a:r>
          </a:p>
          <a:p>
            <a:pPr fontAlgn="base"/>
            <a:r>
              <a:rPr lang="ru-RU" sz="1600" dirty="0"/>
              <a:t>для позиционирования блочных элементов в одной строке без использования </a:t>
            </a:r>
            <a:r>
              <a:rPr lang="ru-RU" sz="1600" dirty="0" err="1"/>
              <a:t>float</a:t>
            </a:r>
            <a:endParaRPr lang="ru-RU" sz="1600" dirty="0"/>
          </a:p>
          <a:p>
            <a:pPr fontAlgn="base"/>
            <a:r>
              <a:rPr lang="ru-RU" sz="1600" dirty="0"/>
              <a:t>для указания ширины и высоты строчному элементу, без изменения его поведения</a:t>
            </a:r>
          </a:p>
          <a:p>
            <a:pPr fontAlgn="base"/>
            <a:r>
              <a:rPr lang="ru-RU" sz="1600" dirty="0"/>
              <a:t>для указания строчному элементу полей и отступов.</a:t>
            </a:r>
          </a:p>
          <a:p>
            <a:pPr marL="0" indent="0">
              <a:buNone/>
            </a:pPr>
            <a:endParaRPr lang="uk-UA" sz="1600" dirty="0">
              <a:solidFill>
                <a:srgbClr val="C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1560" y="71256"/>
            <a:ext cx="75328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/>
              <a:t>Хорошо описано здесь - </a:t>
            </a:r>
            <a:r>
              <a:rPr lang="en-US" sz="1400" dirty="0" smtClean="0"/>
              <a:t>http</a:t>
            </a:r>
            <a:r>
              <a:rPr lang="en-US" sz="1400" dirty="0"/>
              <a:t>://shpargalkablog.ru/2012/04/display-block-inline-css.html</a:t>
            </a:r>
            <a:endParaRPr lang="uk-UA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Display:inline-block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147248" cy="4873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/>
              <a:t>Э</a:t>
            </a:r>
            <a:r>
              <a:rPr lang="ru-RU" sz="1800" dirty="0" smtClean="0"/>
              <a:t>лемент </a:t>
            </a:r>
            <a:r>
              <a:rPr lang="ru-RU" sz="1800" dirty="0"/>
              <a:t>становится строчным «снаружи» и блочным «внутри»: по отношению к внешним элементам, соседям и предкам, он ведёт себя как строчный (</a:t>
            </a:r>
            <a:r>
              <a:rPr lang="ru-RU" sz="1800" i="1" dirty="0" err="1"/>
              <a:t>inline</a:t>
            </a:r>
            <a:r>
              <a:rPr lang="ru-RU" sz="1800" dirty="0"/>
              <a:t>), а по отношению к потомкам — как блок (</a:t>
            </a:r>
            <a:r>
              <a:rPr lang="ru-RU" sz="1800" i="1" dirty="0" err="1"/>
              <a:t>block</a:t>
            </a:r>
            <a:r>
              <a:rPr lang="ru-RU" sz="1800" dirty="0"/>
              <a:t>). При этом он приобретает следующие свойства </a:t>
            </a:r>
            <a:r>
              <a:rPr lang="ru-RU" sz="1800" i="1" dirty="0"/>
              <a:t>строчных</a:t>
            </a:r>
            <a:r>
              <a:rPr lang="ru-RU" sz="1800" dirty="0"/>
              <a:t> элементов:</a:t>
            </a:r>
            <a:endParaRPr lang="uk-UA" sz="18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2" t="35987" r="17594" b="10624"/>
          <a:stretch>
            <a:fillRect/>
          </a:stretch>
        </p:blipFill>
        <p:spPr bwMode="auto">
          <a:xfrm>
            <a:off x="308257" y="2875002"/>
            <a:ext cx="2880320" cy="1496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275856" y="2875002"/>
            <a:ext cx="5400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/>
              <a:t>Правило</a:t>
            </a:r>
            <a:r>
              <a:rPr lang="ru-RU" sz="1600" dirty="0"/>
              <a:t> </a:t>
            </a:r>
            <a:r>
              <a:rPr lang="ru-RU" sz="1600" i="1" dirty="0" err="1"/>
              <a:t>display</a:t>
            </a:r>
            <a:r>
              <a:rPr lang="ru-RU" sz="1600" i="1" dirty="0"/>
              <a:t>: </a:t>
            </a:r>
            <a:r>
              <a:rPr lang="ru-RU" sz="1600" i="1" dirty="0" err="1"/>
              <a:t>inline-block</a:t>
            </a:r>
            <a:r>
              <a:rPr lang="ru-RU" sz="1600" dirty="0"/>
              <a:t> выстраивает блоки ровными строками, причём высота строки определяется по самому высокому из них.</a:t>
            </a:r>
            <a:endParaRPr lang="uk-UA" sz="1600" dirty="0"/>
          </a:p>
        </p:txBody>
      </p:sp>
      <p:pic>
        <p:nvPicPr>
          <p:cNvPr id="6149" name="Picture 5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45" t="18573" r="20909" b="10914"/>
          <a:stretch>
            <a:fillRect/>
          </a:stretch>
        </p:blipFill>
        <p:spPr bwMode="auto">
          <a:xfrm>
            <a:off x="274657" y="4509120"/>
            <a:ext cx="3168352" cy="2121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115616" y="6505599"/>
            <a:ext cx="974947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400" b="1" dirty="0" err="1" smtClean="0"/>
              <a:t>float:left</a:t>
            </a:r>
            <a:endParaRPr lang="uk-UA" sz="1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638129" y="4227282"/>
            <a:ext cx="49685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i="1" dirty="0" smtClean="0">
                <a:solidFill>
                  <a:srgbClr val="FF0000"/>
                </a:solidFill>
              </a:rPr>
              <a:t>Проблема: </a:t>
            </a:r>
            <a:r>
              <a:rPr lang="ru-RU" sz="1600" dirty="0" smtClean="0"/>
              <a:t>У нас есть страничка - фотогалерея, куда подгружаются фото с сервиса </a:t>
            </a:r>
            <a:r>
              <a:rPr lang="en-US" sz="1600" dirty="0" smtClean="0"/>
              <a:t>lorempixel.com. </a:t>
            </a:r>
            <a:r>
              <a:rPr lang="ru-RU" sz="1600" dirty="0" smtClean="0"/>
              <a:t>Каждое фото имеет свое описание (где-то меньше, где-то больше), фото разные по высоте. При использовании </a:t>
            </a:r>
            <a:r>
              <a:rPr lang="en-US" sz="1600" dirty="0" err="1" smtClean="0"/>
              <a:t>float:left</a:t>
            </a:r>
            <a:r>
              <a:rPr lang="en-US" sz="1600" dirty="0" smtClean="0"/>
              <a:t> </a:t>
            </a:r>
            <a:r>
              <a:rPr lang="ru-RU" sz="1600" dirty="0" smtClean="0"/>
              <a:t>для </a:t>
            </a:r>
            <a:r>
              <a:rPr lang="en-US" sz="1600" dirty="0" smtClean="0"/>
              <a:t>figure</a:t>
            </a:r>
            <a:r>
              <a:rPr lang="ru-RU" sz="1600" dirty="0" smtClean="0"/>
              <a:t>, где лежат наши фото и </a:t>
            </a:r>
            <a:r>
              <a:rPr lang="en-US" sz="1600" dirty="0" err="1" smtClean="0"/>
              <a:t>overflow:hidden</a:t>
            </a:r>
            <a:r>
              <a:rPr lang="en-US" sz="1600" dirty="0" smtClean="0"/>
              <a:t> </a:t>
            </a:r>
            <a:r>
              <a:rPr lang="ru-RU" sz="1600" dirty="0" smtClean="0"/>
              <a:t>для </a:t>
            </a:r>
            <a:r>
              <a:rPr lang="ru-RU" sz="1600" dirty="0" err="1" smtClean="0"/>
              <a:t>родителького</a:t>
            </a:r>
            <a:r>
              <a:rPr lang="ru-RU" sz="1600" dirty="0" smtClean="0"/>
              <a:t> блока, часть картинок занимают свободные места маленьких фотографий, съезжая под них. </a:t>
            </a:r>
            <a:endParaRPr lang="ru-RU" sz="1600" dirty="0"/>
          </a:p>
          <a:p>
            <a:r>
              <a:rPr lang="ru-RU" sz="1600" i="1" dirty="0" smtClean="0"/>
              <a:t>Задание  - папка </a:t>
            </a:r>
            <a:r>
              <a:rPr lang="en-US" sz="1600" i="1" dirty="0" smtClean="0"/>
              <a:t>inline-block. </a:t>
            </a:r>
            <a:endParaRPr lang="uk-UA" sz="1600" i="1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Переполнение элемента</a:t>
            </a:r>
            <a:endParaRPr lang="uk-UA" dirty="0"/>
          </a:p>
        </p:txBody>
      </p:sp>
      <p:pic>
        <p:nvPicPr>
          <p:cNvPr id="9218" name="Picture 1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08" b="1510"/>
          <a:stretch>
            <a:fillRect/>
          </a:stretch>
        </p:blipFill>
        <p:spPr bwMode="auto">
          <a:xfrm>
            <a:off x="611560" y="1651961"/>
            <a:ext cx="4968552" cy="4860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23528" y="394791"/>
            <a:ext cx="8499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/>
              <a:t>Хорошо описано здесь -</a:t>
            </a:r>
            <a:r>
              <a:rPr lang="en-US" sz="1400" dirty="0"/>
              <a:t>http://</a:t>
            </a:r>
            <a:r>
              <a:rPr lang="en-US" sz="1400" dirty="0" smtClean="0"/>
              <a:t>shpargalkablog.ru/2012/01/css-overflow-word-wrap-text-overflow.html</a:t>
            </a:r>
            <a:endParaRPr lang="uk-UA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994122"/>
          </a:xfrm>
        </p:spPr>
        <p:txBody>
          <a:bodyPr/>
          <a:lstStyle/>
          <a:p>
            <a:r>
              <a:rPr lang="ru-RU" dirty="0" smtClean="0"/>
              <a:t>Шрифты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179512" y="1600200"/>
            <a:ext cx="8568952" cy="514116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2000" b="1" i="1" dirty="0" err="1" smtClean="0">
                <a:solidFill>
                  <a:srgbClr val="FF0000"/>
                </a:solidFill>
              </a:rPr>
              <a:t>Глиф</a:t>
            </a:r>
            <a:r>
              <a:rPr lang="ru-RU" sz="2000" b="1" i="1" dirty="0" smtClean="0">
                <a:solidFill>
                  <a:srgbClr val="FF0000"/>
                </a:solidFill>
              </a:rPr>
              <a:t> </a:t>
            </a:r>
            <a:r>
              <a:rPr lang="ru-RU" sz="2000" dirty="0" smtClean="0"/>
              <a:t>– графическое представление символов в </a:t>
            </a:r>
            <a:r>
              <a:rPr lang="ru-RU" sz="2000" dirty="0" err="1" smtClean="0"/>
              <a:t>типографике</a:t>
            </a:r>
            <a:endParaRPr lang="ru-RU" sz="2000" dirty="0" smtClean="0"/>
          </a:p>
          <a:p>
            <a:pPr marL="0" indent="0">
              <a:buNone/>
            </a:pPr>
            <a:r>
              <a:rPr lang="ru-RU" sz="2000" dirty="0" smtClean="0"/>
              <a:t>Набор </a:t>
            </a:r>
            <a:r>
              <a:rPr lang="ru-RU" sz="2000" dirty="0" err="1" smtClean="0"/>
              <a:t>глифов</a:t>
            </a:r>
            <a:r>
              <a:rPr lang="ru-RU" sz="2000" dirty="0" smtClean="0"/>
              <a:t> при работе с компьютером – </a:t>
            </a:r>
            <a:r>
              <a:rPr lang="ru-RU" sz="2000" dirty="0" smtClean="0">
                <a:solidFill>
                  <a:srgbClr val="FF0000"/>
                </a:solidFill>
              </a:rPr>
              <a:t>гарнитура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ru-RU" sz="2000" dirty="0" smtClean="0"/>
              <a:t> или </a:t>
            </a:r>
            <a:r>
              <a:rPr lang="ru-RU" sz="2000" dirty="0" smtClean="0">
                <a:solidFill>
                  <a:srgbClr val="FF0000"/>
                </a:solidFill>
              </a:rPr>
              <a:t>шрифт</a:t>
            </a:r>
          </a:p>
          <a:p>
            <a:pPr marL="0" indent="0">
              <a:buNone/>
            </a:pPr>
            <a:r>
              <a:rPr lang="ru-RU" sz="1800" dirty="0"/>
              <a:t>Например, </a:t>
            </a:r>
            <a:r>
              <a:rPr lang="ru-RU" sz="1800" dirty="0" smtClean="0"/>
              <a:t>гарнитура</a:t>
            </a:r>
            <a:r>
              <a:rPr lang="en-US" sz="1800" dirty="0" smtClean="0"/>
              <a:t> </a:t>
            </a:r>
            <a:r>
              <a:rPr lang="uk-UA" sz="1800" dirty="0" err="1" smtClean="0"/>
              <a:t>текста</a:t>
            </a:r>
            <a:r>
              <a:rPr lang="ru-RU" sz="1800" dirty="0" smtClean="0"/>
              <a:t> – </a:t>
            </a:r>
            <a:r>
              <a:rPr lang="en-US" sz="1800" dirty="0" smtClean="0"/>
              <a:t>Arial, </a:t>
            </a:r>
            <a:r>
              <a:rPr lang="ru-RU" sz="1800" dirty="0" smtClean="0"/>
              <a:t>шрифт – </a:t>
            </a:r>
            <a:r>
              <a:rPr lang="en-US" sz="1800" dirty="0" smtClean="0"/>
              <a:t>Arial, 16, </a:t>
            </a:r>
            <a:r>
              <a:rPr lang="en-US" sz="1800" dirty="0" err="1" smtClean="0"/>
              <a:t>Coursive</a:t>
            </a:r>
            <a:r>
              <a:rPr lang="en-US" sz="1800" i="1" dirty="0" smtClean="0"/>
              <a:t>.</a:t>
            </a:r>
            <a:r>
              <a:rPr lang="uk-UA" sz="1800" i="1" dirty="0" smtClean="0"/>
              <a:t> </a:t>
            </a:r>
            <a:r>
              <a:rPr lang="ru-RU" sz="1800" i="1" dirty="0" smtClean="0"/>
              <a:t>Часто используются как синонимы.</a:t>
            </a:r>
          </a:p>
          <a:p>
            <a:pPr marL="0" indent="0">
              <a:buNone/>
            </a:pPr>
            <a:r>
              <a:rPr lang="ru-RU" sz="1800" i="1" dirty="0" smtClean="0"/>
              <a:t>Семейство Шрифта – </a:t>
            </a:r>
            <a:r>
              <a:rPr lang="en-US" sz="1800" i="1" dirty="0" smtClean="0"/>
              <a:t>Arial Regular, Arial Narrow, Arial Rounded…</a:t>
            </a:r>
          </a:p>
          <a:p>
            <a:pPr marL="0" indent="0">
              <a:buNone/>
            </a:pPr>
            <a:endParaRPr lang="ru-RU" sz="1800" i="1" dirty="0" smtClean="0"/>
          </a:p>
          <a:p>
            <a:pPr marL="0" indent="0" algn="ctr">
              <a:buNone/>
            </a:pPr>
            <a:r>
              <a:rPr lang="ru-RU" sz="1800" b="1" dirty="0" smtClean="0">
                <a:solidFill>
                  <a:srgbClr val="C00000"/>
                </a:solidFill>
              </a:rPr>
              <a:t>Форматы </a:t>
            </a:r>
            <a:r>
              <a:rPr lang="en-US" sz="1800" b="1" dirty="0" smtClean="0">
                <a:solidFill>
                  <a:srgbClr val="C00000"/>
                </a:solidFill>
              </a:rPr>
              <a:t>web</a:t>
            </a:r>
            <a:r>
              <a:rPr lang="ru-RU" sz="1800" b="1" dirty="0" smtClean="0">
                <a:solidFill>
                  <a:srgbClr val="C00000"/>
                </a:solidFill>
              </a:rPr>
              <a:t> шрифтов</a:t>
            </a:r>
            <a:endParaRPr lang="en-US" sz="1800" b="1" dirty="0" smtClean="0">
              <a:solidFill>
                <a:srgbClr val="C00000"/>
              </a:solidFill>
            </a:endParaRPr>
          </a:p>
          <a:p>
            <a:pPr marL="0" indent="0" algn="ctr">
              <a:buNone/>
            </a:pPr>
            <a:r>
              <a:rPr lang="en-US" sz="1600" dirty="0"/>
              <a:t>EOT, TTF, OTF, CFF, AFM, LWFN, FFIL, FON, PFM, PFB, WOFF, SVG, STD, PRO, </a:t>
            </a:r>
            <a:r>
              <a:rPr lang="en-US" sz="1600" dirty="0" smtClean="0"/>
              <a:t>XSF </a:t>
            </a:r>
            <a:r>
              <a:rPr lang="ru-RU" sz="1600" dirty="0" smtClean="0"/>
              <a:t>и др.</a:t>
            </a:r>
            <a:endParaRPr lang="ru-RU" sz="1800" b="1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1800" i="1" dirty="0" smtClean="0">
                <a:solidFill>
                  <a:schemeClr val="accent1">
                    <a:lumMod val="75000"/>
                  </a:schemeClr>
                </a:solidFill>
              </a:rPr>
              <a:t>TrueType</a:t>
            </a:r>
            <a:r>
              <a:rPr lang="ru-RU" sz="1800" i="1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ru-RU" sz="1200" i="1" dirty="0" smtClean="0">
                <a:solidFill>
                  <a:schemeClr val="accent1">
                    <a:lumMod val="75000"/>
                  </a:schemeClr>
                </a:solidFill>
              </a:rPr>
              <a:t>(*.</a:t>
            </a:r>
            <a:r>
              <a:rPr lang="en-US" sz="1200" i="1" dirty="0" smtClean="0">
                <a:solidFill>
                  <a:schemeClr val="accent1">
                    <a:lumMod val="75000"/>
                  </a:schemeClr>
                </a:solidFill>
              </a:rPr>
              <a:t>TTF</a:t>
            </a:r>
            <a:r>
              <a:rPr lang="ru-RU" sz="1200" i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r>
              <a:rPr lang="en-US" sz="1200" i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i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ru-RU" sz="1600" i="1" dirty="0" smtClean="0"/>
              <a:t>наиболее распространенный</a:t>
            </a:r>
            <a:r>
              <a:rPr lang="ru-RU" sz="1600" i="1" dirty="0"/>
              <a:t> </a:t>
            </a:r>
            <a:r>
              <a:rPr lang="ru-RU" sz="1600" i="1" dirty="0" smtClean="0"/>
              <a:t>(с 1980г). Стандартный системный формат шрифтов</a:t>
            </a:r>
            <a:endParaRPr lang="en-US" sz="1800" i="1" dirty="0" smtClean="0"/>
          </a:p>
          <a:p>
            <a:pPr marL="0" indent="0">
              <a:buNone/>
            </a:pPr>
            <a:r>
              <a:rPr lang="en-US" sz="1800" i="1" dirty="0" err="1" smtClean="0">
                <a:solidFill>
                  <a:schemeClr val="accent1">
                    <a:lumMod val="75000"/>
                  </a:schemeClr>
                </a:solidFill>
              </a:rPr>
              <a:t>OpenType</a:t>
            </a:r>
            <a:r>
              <a:rPr lang="en-US" sz="1800" i="1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ru-RU" sz="1400" i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uk-UA" sz="1400" i="1" dirty="0" smtClean="0">
                <a:solidFill>
                  <a:schemeClr val="accent1">
                    <a:lumMod val="75000"/>
                  </a:schemeClr>
                </a:solidFill>
              </a:rPr>
              <a:t>*</a:t>
            </a:r>
            <a:r>
              <a:rPr lang="en-US" sz="1400" i="1" dirty="0" smtClean="0">
                <a:solidFill>
                  <a:schemeClr val="accent1">
                    <a:lumMod val="75000"/>
                  </a:schemeClr>
                </a:solidFill>
              </a:rPr>
              <a:t>.OTF</a:t>
            </a:r>
            <a:r>
              <a:rPr lang="ru-RU" sz="1400" i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r>
              <a:rPr lang="en-US" sz="1400" i="1" dirty="0" smtClean="0">
                <a:solidFill>
                  <a:schemeClr val="accent1">
                    <a:lumMod val="75000"/>
                  </a:schemeClr>
                </a:solidFill>
              </a:rPr>
              <a:t> - </a:t>
            </a:r>
            <a:r>
              <a:rPr lang="ru-RU" sz="1600" i="1" dirty="0" smtClean="0"/>
              <a:t>новый стандарт</a:t>
            </a:r>
            <a:r>
              <a:rPr lang="en-US" sz="1600" i="1" dirty="0" smtClean="0"/>
              <a:t>, </a:t>
            </a:r>
            <a:r>
              <a:rPr lang="ru-RU" sz="1600" i="1" dirty="0" smtClean="0"/>
              <a:t>поддерживает </a:t>
            </a:r>
            <a:r>
              <a:rPr lang="en-US" sz="1600" i="1" dirty="0" smtClean="0"/>
              <a:t>Unicode</a:t>
            </a:r>
            <a:r>
              <a:rPr lang="ru-RU" sz="1600" i="1" dirty="0" smtClean="0"/>
              <a:t>, больше символов,  меньше вес файла по сравнению с </a:t>
            </a:r>
            <a:r>
              <a:rPr lang="en-US" sz="1600" i="1" dirty="0" err="1" smtClean="0"/>
              <a:t>ttf</a:t>
            </a:r>
            <a:r>
              <a:rPr lang="ru-RU" sz="1600" i="1" dirty="0" smtClean="0"/>
              <a:t> .Основан на </a:t>
            </a:r>
            <a:r>
              <a:rPr lang="en-US" sz="1600" i="1" dirty="0" err="1" smtClean="0"/>
              <a:t>ttf</a:t>
            </a:r>
            <a:r>
              <a:rPr lang="ru-RU" sz="1600" i="1" dirty="0" smtClean="0"/>
              <a:t>, но дает больше возможностей. </a:t>
            </a:r>
          </a:p>
          <a:p>
            <a:pPr marL="0" indent="0">
              <a:buNone/>
            </a:pPr>
            <a:r>
              <a:rPr lang="en-US" sz="1800" i="1" dirty="0" smtClean="0">
                <a:solidFill>
                  <a:schemeClr val="accent1">
                    <a:lumMod val="75000"/>
                  </a:schemeClr>
                </a:solidFill>
              </a:rPr>
              <a:t>EOT</a:t>
            </a:r>
            <a:r>
              <a:rPr lang="ru-RU" sz="1800" i="1" dirty="0" smtClean="0">
                <a:solidFill>
                  <a:schemeClr val="accent1">
                    <a:lumMod val="75000"/>
                  </a:schemeClr>
                </a:solidFill>
              </a:rPr>
              <a:t> - </a:t>
            </a:r>
            <a:r>
              <a:rPr lang="ru-RU" sz="1600" i="1" dirty="0" smtClean="0"/>
              <a:t>формат шрифтов для </a:t>
            </a:r>
            <a:r>
              <a:rPr lang="en-US" sz="1600" i="1" dirty="0" smtClean="0"/>
              <a:t>Internet </a:t>
            </a:r>
            <a:r>
              <a:rPr lang="en-US" sz="1600" i="1" dirty="0" err="1" smtClean="0"/>
              <a:t>Explorera</a:t>
            </a:r>
            <a:r>
              <a:rPr lang="en-US" sz="1600" i="1" dirty="0" smtClean="0"/>
              <a:t>. </a:t>
            </a:r>
            <a:r>
              <a:rPr lang="ru-RU" sz="1600" i="1" dirty="0" smtClean="0"/>
              <a:t>Несколько компактнее чем </a:t>
            </a:r>
            <a:r>
              <a:rPr lang="en-US" sz="1600" i="1" dirty="0" smtClean="0"/>
              <a:t>Open Type</a:t>
            </a:r>
          </a:p>
          <a:p>
            <a:pPr marL="0" indent="0">
              <a:buNone/>
            </a:pPr>
            <a:r>
              <a:rPr lang="en-US" sz="1800" i="1" dirty="0" smtClean="0">
                <a:solidFill>
                  <a:schemeClr val="accent1">
                    <a:lumMod val="75000"/>
                  </a:schemeClr>
                </a:solidFill>
              </a:rPr>
              <a:t>WOFF – </a:t>
            </a:r>
            <a:r>
              <a:rPr lang="ru-RU" sz="1600" i="1" dirty="0"/>
              <a:t>формат от </a:t>
            </a:r>
            <a:r>
              <a:rPr lang="en-US" sz="1600" i="1" dirty="0"/>
              <a:t>W3C (</a:t>
            </a:r>
            <a:r>
              <a:rPr lang="ru-RU" sz="1600" i="1" dirty="0"/>
              <a:t>скрещивание </a:t>
            </a:r>
            <a:r>
              <a:rPr lang="en-US" sz="1600" i="1" dirty="0"/>
              <a:t>TTF </a:t>
            </a:r>
            <a:r>
              <a:rPr lang="ru-RU" sz="1600" i="1" dirty="0"/>
              <a:t>и </a:t>
            </a:r>
            <a:r>
              <a:rPr lang="en-US" sz="1600" i="1" dirty="0"/>
              <a:t>OTF). </a:t>
            </a:r>
            <a:r>
              <a:rPr lang="ru-RU" sz="1600" i="1" dirty="0"/>
              <a:t>Компактнее чем </a:t>
            </a:r>
            <a:r>
              <a:rPr lang="en-US" sz="1600" i="1" dirty="0"/>
              <a:t>OTF, </a:t>
            </a:r>
            <a:r>
              <a:rPr lang="ru-RU" sz="1600" i="1" dirty="0"/>
              <a:t>в шрифт с </a:t>
            </a:r>
            <a:r>
              <a:rPr lang="en-US" sz="1600" i="1" dirty="0"/>
              <a:t>WOFF </a:t>
            </a:r>
            <a:r>
              <a:rPr lang="ru-RU" sz="1600" i="1" dirty="0"/>
              <a:t>можно добавлять мета-данные</a:t>
            </a:r>
            <a:r>
              <a:rPr lang="en-US" sz="1600" i="1" dirty="0"/>
              <a:t> (</a:t>
            </a:r>
            <a:r>
              <a:rPr lang="ru-RU" sz="1600" i="1" dirty="0"/>
              <a:t>напр., лицензия</a:t>
            </a:r>
            <a:r>
              <a:rPr lang="en-US" sz="1600" i="1" dirty="0"/>
              <a:t>)</a:t>
            </a:r>
            <a:r>
              <a:rPr lang="ru-RU" sz="1600" i="1" dirty="0"/>
              <a:t>.</a:t>
            </a:r>
            <a:r>
              <a:rPr lang="en-US" sz="1600" i="1" dirty="0"/>
              <a:t> </a:t>
            </a:r>
            <a:endParaRPr lang="ru-RU" sz="1600" i="1" dirty="0"/>
          </a:p>
          <a:p>
            <a:pPr marL="0" indent="0">
              <a:buNone/>
            </a:pPr>
            <a:r>
              <a:rPr lang="en-US" sz="1800" i="1" dirty="0" smtClean="0">
                <a:solidFill>
                  <a:schemeClr val="accent1">
                    <a:lumMod val="75000"/>
                  </a:schemeClr>
                </a:solidFill>
              </a:rPr>
              <a:t>SVG</a:t>
            </a:r>
            <a:r>
              <a:rPr lang="ru-RU" sz="1800" i="1" dirty="0" smtClean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ru-RU" sz="1600" i="1" dirty="0"/>
              <a:t>содержит символические знаки, представленные в виде векторных изображений</a:t>
            </a:r>
            <a:endParaRPr lang="en-US" sz="1600" i="1" dirty="0"/>
          </a:p>
          <a:p>
            <a:pPr marL="0" indent="0">
              <a:buNone/>
            </a:pPr>
            <a:r>
              <a:rPr lang="ru-RU" sz="1800" i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sz="1800" i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600" i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600" i="1" dirty="0" smtClean="0"/>
          </a:p>
          <a:p>
            <a:pPr marL="0" indent="0">
              <a:buNone/>
            </a:pPr>
            <a:endParaRPr lang="en-US" sz="1600" i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800" dirty="0">
              <a:latin typeface="Segoe Print" panose="020006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Что означает глиф? . - 5 Июня 2014 - Паркур в Щучинске.Сайт команды &quot;Life in Move&quot;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196" y="268201"/>
            <a:ext cx="1296144" cy="123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53" t="57256" r="36493" b="34652"/>
          <a:stretch>
            <a:fillRect/>
          </a:stretch>
        </p:blipFill>
        <p:spPr bwMode="auto">
          <a:xfrm>
            <a:off x="4355976" y="268201"/>
            <a:ext cx="2461189" cy="418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5240" cy="1143000"/>
          </a:xfrm>
        </p:spPr>
        <p:txBody>
          <a:bodyPr>
            <a:normAutofit/>
          </a:bodyPr>
          <a:lstStyle/>
          <a:p>
            <a:r>
              <a:rPr lang="ru-RU" dirty="0"/>
              <a:t>ШРИФТ С ЗАСЕЧКАМИ И БЕЗ,</a:t>
            </a:r>
            <a:br>
              <a:rPr lang="ru-RU" dirty="0"/>
            </a:br>
            <a:r>
              <a:rPr lang="ru-RU" dirty="0"/>
              <a:t>Начертания </a:t>
            </a:r>
            <a:r>
              <a:rPr lang="ru-RU" dirty="0" smtClean="0"/>
              <a:t>шрифтов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251520" y="1600200"/>
            <a:ext cx="8280920" cy="525780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ru-RU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Шрифт с засечками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напр.,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Times New Roman) –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предпочтительней для газет, журналов (буквы сливаются в цельный текст)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Шрифт без </a:t>
            </a:r>
            <a:r>
              <a:rPr lang="ru-RU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засечек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sans-serif</a:t>
            </a:r>
            <a:r>
              <a:rPr lang="ru-RU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uk-UA" dirty="0">
                <a:latin typeface="Arial" panose="020B0604020202020204" pitchFamily="34" charset="0"/>
                <a:cs typeface="Arial" panose="020B0604020202020204" pitchFamily="34" charset="0"/>
              </a:rPr>
              <a:t>напр.,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Arial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 – лучше для заголовков и текста на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-странице.</a:t>
            </a:r>
          </a:p>
          <a:p>
            <a:pPr marL="0" indent="0">
              <a:buNone/>
            </a:pPr>
            <a:r>
              <a:rPr lang="uk-UA" dirty="0">
                <a:solidFill>
                  <a:srgbClr val="FF000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Шрифт с </a:t>
            </a:r>
            <a:r>
              <a:rPr lang="uk-UA" dirty="0" err="1">
                <a:solidFill>
                  <a:srgbClr val="FF000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прямоугольными</a:t>
            </a:r>
            <a:r>
              <a:rPr lang="uk-UA" dirty="0">
                <a:solidFill>
                  <a:srgbClr val="FF000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 </a:t>
            </a:r>
            <a:r>
              <a:rPr lang="uk-UA" dirty="0" err="1">
                <a:solidFill>
                  <a:srgbClr val="FF000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засечками</a:t>
            </a:r>
            <a:r>
              <a:rPr lang="en-US" dirty="0">
                <a:latin typeface="Bookman Old Style" panose="02050604050505020204" pitchFamily="18" charset="0"/>
                <a:cs typeface="Arial" panose="020B0604020202020204" pitchFamily="34" charset="0"/>
              </a:rPr>
              <a:t> (</a:t>
            </a:r>
            <a:r>
              <a:rPr lang="en-US" dirty="0" err="1">
                <a:latin typeface="Bookman Old Style" panose="02050604050505020204" pitchFamily="18" charset="0"/>
                <a:cs typeface="Arial" panose="020B0604020202020204" pitchFamily="34" charset="0"/>
              </a:rPr>
              <a:t>BookMan</a:t>
            </a:r>
            <a:r>
              <a:rPr lang="en-US" dirty="0">
                <a:latin typeface="Bookman Old Style" panose="02050604050505020204" pitchFamily="18" charset="0"/>
                <a:cs typeface="Arial" panose="020B0604020202020204" pitchFamily="34" charset="0"/>
              </a:rPr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Courier</a:t>
            </a:r>
            <a:r>
              <a:rPr lang="en-US" dirty="0">
                <a:latin typeface="Bookman Old Style" panose="02050604050505020204" pitchFamily="18" charset="0"/>
                <a:cs typeface="Arial" panose="020B0604020202020204" pitchFamily="34" charset="0"/>
              </a:rPr>
              <a:t>) – </a:t>
            </a:r>
            <a:r>
              <a:rPr lang="ru-RU" dirty="0">
                <a:latin typeface="Bookman Old Style" panose="02050604050505020204" pitchFamily="18" charset="0"/>
                <a:cs typeface="Arial" panose="020B0604020202020204" pitchFamily="34" charset="0"/>
              </a:rPr>
              <a:t>одинаковые линии, часто полужирные. Часто используется для привлечения внимания или для улучшения четкости текста на плохой бумаге (при плохом принтере). </a:t>
            </a:r>
          </a:p>
          <a:p>
            <a:pPr marL="0" indent="0">
              <a:buNone/>
            </a:pPr>
            <a:r>
              <a:rPr lang="ru-RU" dirty="0">
                <a:solidFill>
                  <a:srgbClr val="FF0000"/>
                </a:solidFill>
                <a:latin typeface="Comic Sans MS" panose="030F0702030302020204" pitchFamily="66" charset="0"/>
                <a:cs typeface="Arial" panose="020B0604020202020204" pitchFamily="34" charset="0"/>
              </a:rPr>
              <a:t>Декоративный шрифт </a:t>
            </a:r>
            <a:r>
              <a:rPr lang="ru-RU" dirty="0">
                <a:latin typeface="Bookman Old Style" panose="02050604050505020204" pitchFamily="18" charset="0"/>
                <a:cs typeface="Arial" panose="020B0604020202020204" pitchFamily="34" charset="0"/>
              </a:rPr>
              <a:t>(</a:t>
            </a:r>
            <a:r>
              <a:rPr lang="uk-UA" dirty="0">
                <a:latin typeface="Comic Sans MS" panose="030F0702030302020204" pitchFamily="66" charset="0"/>
                <a:cs typeface="Arial" panose="020B0604020202020204" pitchFamily="34" charset="0"/>
              </a:rPr>
              <a:t>С</a:t>
            </a:r>
            <a:r>
              <a:rPr lang="en-US" dirty="0" err="1">
                <a:latin typeface="Comic Sans MS" panose="030F0702030302020204" pitchFamily="66" charset="0"/>
                <a:cs typeface="Arial" panose="020B0604020202020204" pitchFamily="34" charset="0"/>
              </a:rPr>
              <a:t>omic</a:t>
            </a:r>
            <a:r>
              <a:rPr lang="en-US" dirty="0">
                <a:latin typeface="Comic Sans MS" panose="030F0702030302020204" pitchFamily="66" charset="0"/>
                <a:cs typeface="Arial" panose="020B0604020202020204" pitchFamily="34" charset="0"/>
              </a:rPr>
              <a:t> Sans</a:t>
            </a:r>
            <a:r>
              <a:rPr lang="en-US" dirty="0">
                <a:latin typeface="Bookman Old Style" panose="02050604050505020204" pitchFamily="18" charset="0"/>
                <a:cs typeface="Arial" panose="020B0604020202020204" pitchFamily="34" charset="0"/>
              </a:rPr>
              <a:t>, </a:t>
            </a:r>
            <a:r>
              <a:rPr lang="en-US" dirty="0">
                <a:latin typeface="Impact" panose="020B0806030902050204" pitchFamily="34" charset="0"/>
                <a:cs typeface="Arial" panose="020B0604020202020204" pitchFamily="34" charset="0"/>
              </a:rPr>
              <a:t>Impact</a:t>
            </a:r>
            <a:r>
              <a:rPr lang="ru-RU" dirty="0">
                <a:latin typeface="Bookman Old Style" panose="02050604050505020204" pitchFamily="18" charset="0"/>
                <a:cs typeface="Arial" panose="020B0604020202020204" pitchFamily="34" charset="0"/>
              </a:rPr>
              <a:t>)</a:t>
            </a:r>
            <a:r>
              <a:rPr lang="en-US" dirty="0">
                <a:latin typeface="Bookman Old Style" panose="02050604050505020204" pitchFamily="18" charset="0"/>
                <a:cs typeface="Arial" panose="020B0604020202020204" pitchFamily="34" charset="0"/>
              </a:rPr>
              <a:t> – </a:t>
            </a:r>
            <a:r>
              <a:rPr lang="ru-RU" dirty="0">
                <a:latin typeface="Comic Sans MS" panose="030F0702030302020204" pitchFamily="66" charset="0"/>
                <a:cs typeface="Arial" panose="020B0604020202020204" pitchFamily="34" charset="0"/>
              </a:rPr>
              <a:t>нестандартный текст, для выделений небольших  фрагментов текста.</a:t>
            </a:r>
            <a:endParaRPr lang="en-US" dirty="0">
              <a:latin typeface="Comic Sans MS" panose="030F0702030302020204" pitchFamily="66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FF0000"/>
                </a:solidFill>
                <a:latin typeface="Segoe Print" panose="02000600000000000000" pitchFamily="2" charset="0"/>
                <a:cs typeface="Arial" panose="020B0604020202020204" pitchFamily="34" charset="0"/>
              </a:rPr>
              <a:t>Рукописные шрифты </a:t>
            </a:r>
            <a:r>
              <a:rPr lang="uk-UA" dirty="0">
                <a:latin typeface="Comic Sans MS" panose="030F0702030302020204" pitchFamily="66" charset="0"/>
                <a:cs typeface="Arial" panose="020B0604020202020204" pitchFamily="34" charset="0"/>
              </a:rPr>
              <a:t>(</a:t>
            </a:r>
            <a:r>
              <a:rPr lang="en-US" dirty="0">
                <a:latin typeface="Segoe Print" panose="02000600000000000000" pitchFamily="2" charset="0"/>
                <a:cs typeface="Arial" panose="020B0604020202020204" pitchFamily="34" charset="0"/>
              </a:rPr>
              <a:t>Segoe, </a:t>
            </a:r>
            <a:r>
              <a:rPr lang="en-US" dirty="0">
                <a:latin typeface="Monotype Corsiva" panose="03010101010201010101" pitchFamily="66" charset="0"/>
                <a:cs typeface="Arial" panose="020B0604020202020204" pitchFamily="34" charset="0"/>
              </a:rPr>
              <a:t>Monotype </a:t>
            </a:r>
            <a:r>
              <a:rPr lang="en-US" dirty="0" err="1">
                <a:latin typeface="Monotype Corsiva" panose="03010101010201010101" pitchFamily="66" charset="0"/>
                <a:cs typeface="Arial" panose="020B0604020202020204" pitchFamily="34" charset="0"/>
              </a:rPr>
              <a:t>coursiva</a:t>
            </a:r>
            <a:r>
              <a:rPr lang="ru-RU" dirty="0">
                <a:latin typeface="Comic Sans MS" panose="030F0702030302020204" pitchFamily="66" charset="0"/>
                <a:cs typeface="Arial" panose="020B0604020202020204" pitchFamily="34" charset="0"/>
              </a:rPr>
              <a:t>)</a:t>
            </a:r>
            <a:r>
              <a:rPr lang="en-US" dirty="0">
                <a:latin typeface="Comic Sans MS" panose="030F0702030302020204" pitchFamily="66" charset="0"/>
                <a:cs typeface="Arial" panose="020B0604020202020204" pitchFamily="34" charset="0"/>
              </a:rPr>
              <a:t> – </a:t>
            </a:r>
            <a:r>
              <a:rPr lang="ru-RU" dirty="0" err="1">
                <a:latin typeface="Segoe Print" panose="02000600000000000000" pitchFamily="2" charset="0"/>
                <a:cs typeface="Arial" panose="020B0604020202020204" pitchFamily="34" charset="0"/>
              </a:rPr>
              <a:t>стилизированный</a:t>
            </a:r>
            <a:r>
              <a:rPr lang="ru-RU" dirty="0">
                <a:latin typeface="Segoe Print" panose="02000600000000000000" pitchFamily="2" charset="0"/>
                <a:cs typeface="Arial" panose="020B0604020202020204" pitchFamily="34" charset="0"/>
              </a:rPr>
              <a:t> текст «от руки», для выделений небольших  </a:t>
            </a:r>
            <a:r>
              <a:rPr lang="ru-RU" dirty="0" err="1">
                <a:latin typeface="Segoe Print" panose="02000600000000000000" pitchFamily="2" charset="0"/>
                <a:cs typeface="Arial" panose="020B0604020202020204" pitchFamily="34" charset="0"/>
              </a:rPr>
              <a:t>фрагменов</a:t>
            </a:r>
            <a:r>
              <a:rPr lang="ru-RU" dirty="0">
                <a:latin typeface="Segoe Print" panose="02000600000000000000" pitchFamily="2" charset="0"/>
                <a:cs typeface="Arial" panose="020B0604020202020204" pitchFamily="34" charset="0"/>
              </a:rPr>
              <a:t> текста.</a:t>
            </a:r>
            <a:endParaRPr lang="en-US" dirty="0">
              <a:latin typeface="Segoe Print" panose="02000600000000000000" pitchFamily="2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ru-RU" sz="2900" b="1" i="1" dirty="0" smtClean="0"/>
          </a:p>
          <a:p>
            <a:pPr marL="0" indent="0" algn="ctr">
              <a:buNone/>
            </a:pPr>
            <a:r>
              <a:rPr lang="ru-RU" sz="2900" b="1" i="1" dirty="0" smtClean="0">
                <a:solidFill>
                  <a:srgbClr val="C00000"/>
                </a:solidFill>
              </a:rPr>
              <a:t>Начертания </a:t>
            </a:r>
            <a:r>
              <a:rPr lang="ru-RU" sz="2900" b="1" i="1" dirty="0">
                <a:solidFill>
                  <a:srgbClr val="C00000"/>
                </a:solidFill>
              </a:rPr>
              <a:t>шрифтов</a:t>
            </a:r>
          </a:p>
          <a:p>
            <a:r>
              <a:rPr lang="ru-RU" dirty="0" smtClean="0">
                <a:solidFill>
                  <a:srgbClr val="FF0000"/>
                </a:solidFill>
              </a:rPr>
              <a:t>Нормальный                                            </a:t>
            </a:r>
            <a:r>
              <a:rPr lang="ru-RU" dirty="0" smtClean="0"/>
              <a:t>Пример текста</a:t>
            </a:r>
            <a:endParaRPr lang="en-US" dirty="0" smtClean="0"/>
          </a:p>
          <a:p>
            <a:r>
              <a:rPr lang="ru-RU" dirty="0">
                <a:solidFill>
                  <a:srgbClr val="FF0000"/>
                </a:solidFill>
              </a:rPr>
              <a:t>Курсив</a:t>
            </a:r>
            <a:r>
              <a:rPr lang="en-US" dirty="0">
                <a:solidFill>
                  <a:srgbClr val="FF0000"/>
                </a:solidFill>
              </a:rPr>
              <a:t> (Italic</a:t>
            </a:r>
            <a:r>
              <a:rPr lang="en-US" dirty="0" smtClean="0">
                <a:solidFill>
                  <a:srgbClr val="FF0000"/>
                </a:solidFill>
              </a:rPr>
              <a:t>)</a:t>
            </a:r>
            <a:r>
              <a:rPr lang="ru-RU" dirty="0" smtClean="0">
                <a:solidFill>
                  <a:srgbClr val="FF0000"/>
                </a:solidFill>
              </a:rPr>
              <a:t>	</a:t>
            </a:r>
            <a:r>
              <a:rPr lang="ru-RU" dirty="0" smtClean="0"/>
              <a:t>	                        </a:t>
            </a:r>
            <a:r>
              <a:rPr lang="ru-RU" i="1" dirty="0" smtClean="0"/>
              <a:t>Пример текста</a:t>
            </a:r>
            <a:endParaRPr lang="en-US" i="1" dirty="0"/>
          </a:p>
          <a:p>
            <a:r>
              <a:rPr lang="ru-RU" dirty="0">
                <a:solidFill>
                  <a:srgbClr val="FF0000"/>
                </a:solidFill>
              </a:rPr>
              <a:t>Полужирный</a:t>
            </a:r>
            <a:r>
              <a:rPr lang="en-US" dirty="0">
                <a:solidFill>
                  <a:srgbClr val="FF0000"/>
                </a:solidFill>
              </a:rPr>
              <a:t> (Bold</a:t>
            </a:r>
            <a:r>
              <a:rPr lang="en-US" dirty="0" smtClean="0">
                <a:solidFill>
                  <a:srgbClr val="FF0000"/>
                </a:solidFill>
              </a:rPr>
              <a:t>)</a:t>
            </a:r>
            <a:r>
              <a:rPr lang="ru-RU" dirty="0" smtClean="0">
                <a:solidFill>
                  <a:srgbClr val="FF0000"/>
                </a:solidFill>
              </a:rPr>
              <a:t>                             </a:t>
            </a:r>
            <a:r>
              <a:rPr lang="ru-RU" b="1" dirty="0" smtClean="0"/>
              <a:t>Пример </a:t>
            </a:r>
            <a:r>
              <a:rPr lang="ru-RU" b="1" dirty="0"/>
              <a:t>текста</a:t>
            </a:r>
            <a:endParaRPr lang="en-US" b="1" dirty="0"/>
          </a:p>
          <a:p>
            <a:r>
              <a:rPr lang="ru-RU" dirty="0" smtClean="0">
                <a:solidFill>
                  <a:srgbClr val="FF0000"/>
                </a:solidFill>
              </a:rPr>
              <a:t>Полужирный Курсив (</a:t>
            </a:r>
            <a:r>
              <a:rPr lang="en-US" dirty="0" err="1" smtClean="0">
                <a:solidFill>
                  <a:srgbClr val="FF0000"/>
                </a:solidFill>
              </a:rPr>
              <a:t>BoldItalic</a:t>
            </a:r>
            <a:r>
              <a:rPr lang="ru-RU" dirty="0" smtClean="0">
                <a:solidFill>
                  <a:srgbClr val="FF0000"/>
                </a:solidFill>
              </a:rPr>
              <a:t>)    </a:t>
            </a:r>
            <a:r>
              <a:rPr lang="ru-RU" b="1" i="1" dirty="0" smtClean="0"/>
              <a:t>Пример </a:t>
            </a:r>
            <a:r>
              <a:rPr lang="ru-RU" b="1" i="1" dirty="0"/>
              <a:t>текста</a:t>
            </a:r>
            <a:endParaRPr lang="en-US" b="1" i="1" dirty="0"/>
          </a:p>
          <a:p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ru-RU" sz="2000" b="1" dirty="0"/>
              <a:t>и</a:t>
            </a:r>
            <a:r>
              <a:rPr lang="ru-RU" sz="2000" b="1" dirty="0" smtClean="0"/>
              <a:t> др.:</a:t>
            </a:r>
          </a:p>
          <a:p>
            <a:pPr marL="0" indent="0">
              <a:buNone/>
            </a:pPr>
            <a:r>
              <a:rPr lang="en-US" sz="2000" dirty="0"/>
              <a:t>Condensed – </a:t>
            </a:r>
            <a:r>
              <a:rPr lang="uk-UA" sz="2000" dirty="0" err="1"/>
              <a:t>сжатый</a:t>
            </a:r>
            <a:r>
              <a:rPr lang="uk-UA" sz="2000" dirty="0"/>
              <a:t>, </a:t>
            </a:r>
            <a:r>
              <a:rPr lang="en-US" sz="2000" dirty="0"/>
              <a:t>Extended – </a:t>
            </a:r>
            <a:r>
              <a:rPr lang="uk-UA" sz="2000" dirty="0" err="1"/>
              <a:t>расширенный</a:t>
            </a:r>
            <a:r>
              <a:rPr lang="uk-UA" sz="2000" dirty="0"/>
              <a:t>, </a:t>
            </a:r>
            <a:r>
              <a:rPr lang="en-US" sz="2000" dirty="0"/>
              <a:t>Narrow – </a:t>
            </a:r>
            <a:r>
              <a:rPr lang="uk-UA" sz="2000" dirty="0" err="1"/>
              <a:t>узкий</a:t>
            </a:r>
            <a:r>
              <a:rPr lang="uk-UA" sz="2000" dirty="0"/>
              <a:t>, </a:t>
            </a:r>
            <a:r>
              <a:rPr lang="en-US" sz="2000" dirty="0"/>
              <a:t>Light – </a:t>
            </a:r>
            <a:r>
              <a:rPr lang="uk-UA" sz="2000" dirty="0"/>
              <a:t>легкий, </a:t>
            </a:r>
            <a:r>
              <a:rPr lang="en-US" sz="2000" dirty="0"/>
              <a:t>Medium – </a:t>
            </a:r>
            <a:r>
              <a:rPr lang="uk-UA" sz="2000" dirty="0" err="1"/>
              <a:t>средний</a:t>
            </a:r>
            <a:r>
              <a:rPr lang="uk-UA" sz="2000" dirty="0"/>
              <a:t> </a:t>
            </a:r>
            <a:r>
              <a:rPr lang="uk-UA" sz="2000" dirty="0" smtClean="0"/>
              <a:t>(</a:t>
            </a:r>
            <a:r>
              <a:rPr lang="en-US" sz="2000" dirty="0" smtClean="0"/>
              <a:t>Light </a:t>
            </a:r>
            <a:r>
              <a:rPr lang="en-US" sz="2000" dirty="0"/>
              <a:t>Bold, Medium Bold), Heavy – </a:t>
            </a:r>
            <a:r>
              <a:rPr lang="uk-UA" sz="2000" dirty="0" err="1" smtClean="0"/>
              <a:t>тяжелый</a:t>
            </a:r>
            <a:endParaRPr lang="uk-UA" sz="2000" dirty="0" smtClean="0"/>
          </a:p>
          <a:p>
            <a:pPr marL="0" indent="0">
              <a:buNone/>
            </a:pPr>
            <a:r>
              <a:rPr lang="ru-RU" sz="2000" i="1" dirty="0" smtClean="0"/>
              <a:t>Желательно на странице использовать не более 3 различных гарнитур (шрифтов), и больше разных начертаний шрифта.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1143000"/>
          </a:xfrm>
        </p:spPr>
        <p:txBody>
          <a:bodyPr/>
          <a:lstStyle/>
          <a:p>
            <a:r>
              <a:rPr lang="ru-RU" dirty="0" smtClean="0"/>
              <a:t>Подключение шрифтов локально (С</a:t>
            </a:r>
            <a:r>
              <a:rPr lang="en-US" dirty="0" smtClean="0"/>
              <a:t>SS 3</a:t>
            </a:r>
            <a:r>
              <a:rPr lang="ru-RU" dirty="0" smtClean="0"/>
              <a:t>), свойства</a:t>
            </a:r>
            <a:endParaRPr lang="uk-UA" dirty="0"/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51520" y="1613411"/>
            <a:ext cx="8064896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/>
              <a:t>@font-face {</a:t>
            </a:r>
            <a:br>
              <a:rPr lang="en-US" sz="1400" dirty="0"/>
            </a:br>
            <a:r>
              <a:rPr lang="en-US" sz="1400" dirty="0"/>
              <a:t>    font-family: </a:t>
            </a:r>
            <a:r>
              <a:rPr lang="en-US" sz="1400" dirty="0" err="1"/>
              <a:t>myFirstFont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/>
              <a:t>src</a:t>
            </a:r>
            <a:r>
              <a:rPr lang="en-US" sz="1400" dirty="0"/>
              <a:t>: </a:t>
            </a:r>
            <a:r>
              <a:rPr lang="en-US" sz="1400" dirty="0" err="1"/>
              <a:t>url</a:t>
            </a:r>
            <a:r>
              <a:rPr lang="en-US" sz="1400" dirty="0"/>
              <a:t>(</a:t>
            </a:r>
            <a:r>
              <a:rPr lang="en-US" sz="1400" dirty="0" err="1"/>
              <a:t>sansation_light.woff</a:t>
            </a:r>
            <a:r>
              <a:rPr lang="en-US" sz="1400" dirty="0"/>
              <a:t>);</a:t>
            </a:r>
            <a:br>
              <a:rPr lang="en-US" sz="1400" dirty="0"/>
            </a:br>
            <a:r>
              <a:rPr lang="en-US" sz="1400" dirty="0"/>
              <a:t>}</a:t>
            </a:r>
            <a:br>
              <a:rPr lang="en-US" sz="1400" dirty="0"/>
            </a:br>
            <a:r>
              <a:rPr lang="en-US" sz="1400" dirty="0" smtClean="0"/>
              <a:t>div</a:t>
            </a:r>
            <a:r>
              <a:rPr lang="en-US" sz="1400" dirty="0"/>
              <a:t> {</a:t>
            </a:r>
            <a:br>
              <a:rPr lang="en-US" sz="1400" dirty="0"/>
            </a:br>
            <a:r>
              <a:rPr lang="en-US" sz="1400" dirty="0"/>
              <a:t>    font-family: </a:t>
            </a:r>
            <a:r>
              <a:rPr lang="en-US" sz="1400" dirty="0" err="1"/>
              <a:t>myFirstFont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/>
              <a:t>}</a:t>
            </a:r>
            <a:endParaRPr lang="uk-UA" altLang="uk-UA" sz="14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860032" y="1488424"/>
            <a:ext cx="329283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@font-face {</a:t>
            </a:r>
            <a:br>
              <a:rPr lang="en-US" sz="1400" dirty="0"/>
            </a:br>
            <a:r>
              <a:rPr lang="en-US" sz="1400" dirty="0"/>
              <a:t>    font-family: </a:t>
            </a:r>
            <a:r>
              <a:rPr lang="en-US" sz="1400" dirty="0" err="1"/>
              <a:t>myFirstFont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/>
              <a:t>src</a:t>
            </a:r>
            <a:r>
              <a:rPr lang="en-US" sz="1400" dirty="0"/>
              <a:t>: </a:t>
            </a:r>
            <a:r>
              <a:rPr lang="en-US" sz="1400" dirty="0" err="1"/>
              <a:t>url</a:t>
            </a:r>
            <a:r>
              <a:rPr lang="en-US" sz="1400" dirty="0"/>
              <a:t>(</a:t>
            </a:r>
            <a:r>
              <a:rPr lang="en-US" sz="1400" dirty="0" err="1"/>
              <a:t>sansation_bold.woff</a:t>
            </a:r>
            <a:r>
              <a:rPr lang="en-US" sz="1400" dirty="0"/>
              <a:t>);</a:t>
            </a:r>
            <a:br>
              <a:rPr lang="en-US" sz="1400" dirty="0"/>
            </a:br>
            <a:r>
              <a:rPr lang="en-US" sz="1400" dirty="0"/>
              <a:t>    font-weight: bold;</a:t>
            </a:r>
            <a:br>
              <a:rPr lang="en-US" sz="1400" dirty="0"/>
            </a:br>
            <a:r>
              <a:rPr lang="en-US" sz="1400" dirty="0"/>
              <a:t>}</a:t>
            </a:r>
            <a:endParaRPr lang="uk-UA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5197722" y="2551089"/>
            <a:ext cx="2710066" cy="27699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1200" dirty="0" smtClean="0"/>
              <a:t>Использование жирного шрифта</a:t>
            </a:r>
            <a:endParaRPr lang="uk-UA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287524" y="5698488"/>
            <a:ext cx="79928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06600"/>
                </a:solidFill>
              </a:rPr>
              <a:t>font-stretch: </a:t>
            </a:r>
            <a:r>
              <a:rPr lang="en-US" sz="1600" dirty="0" smtClean="0"/>
              <a:t>normal |condensed |ultra-condensed |extra-condensed |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>semi-condensed |expanded | semi-expanded |extra-expanded |ultra-expanded</a:t>
            </a:r>
          </a:p>
          <a:p>
            <a:endParaRPr lang="en-US" sz="1600" dirty="0" smtClean="0"/>
          </a:p>
          <a:p>
            <a:r>
              <a:rPr lang="en-US" sz="1600" dirty="0" smtClean="0">
                <a:solidFill>
                  <a:srgbClr val="006600"/>
                </a:solidFill>
              </a:rPr>
              <a:t>font-weight: </a:t>
            </a:r>
            <a:r>
              <a:rPr lang="en-US" sz="1600" dirty="0"/>
              <a:t>normal </a:t>
            </a:r>
            <a:r>
              <a:rPr lang="en-US" sz="1600" dirty="0" smtClean="0"/>
              <a:t>|bold |100 |200 |300 |400 </a:t>
            </a:r>
            <a:r>
              <a:rPr lang="en-US" sz="1600" dirty="0"/>
              <a:t>| </a:t>
            </a:r>
            <a:r>
              <a:rPr lang="en-US" sz="1600" dirty="0" smtClean="0"/>
              <a:t>500 |600 |700 | 800 |900</a:t>
            </a:r>
            <a:endParaRPr lang="en-US" sz="1600" dirty="0"/>
          </a:p>
        </p:txBody>
      </p:sp>
      <p:pic>
        <p:nvPicPr>
          <p:cNvPr id="2055" name="Picture 7" descr="http://www.granneman.com/files/8713/2894/8038/font-stretch-condensed-normal-expanded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5134022"/>
            <a:ext cx="2880320" cy="599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http://cs621829.vk.me/v621829194/27e60/3vpXVc0w-v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2968" y="5134022"/>
            <a:ext cx="3290336" cy="599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Группа 13"/>
          <p:cNvGrpSpPr/>
          <p:nvPr/>
        </p:nvGrpSpPr>
        <p:grpSpPr>
          <a:xfrm>
            <a:off x="657328" y="3140968"/>
            <a:ext cx="7253277" cy="1819945"/>
            <a:chOff x="657328" y="3140968"/>
            <a:chExt cx="7253277" cy="1819945"/>
          </a:xfrm>
        </p:grpSpPr>
        <p:pic>
          <p:nvPicPr>
            <p:cNvPr id="2053" name="Picture 5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428" t="22590" r="14392" b="54819"/>
            <a:stretch>
              <a:fillRect/>
            </a:stretch>
          </p:blipFill>
          <p:spPr bwMode="auto">
            <a:xfrm>
              <a:off x="657328" y="3140968"/>
              <a:ext cx="7253277" cy="15841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2123728" y="4653136"/>
              <a:ext cx="4829576" cy="307777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ru-RU" sz="1400" dirty="0" smtClean="0"/>
                <a:t>Поддержка форматов шрифтов разными браузерами</a:t>
              </a:r>
              <a:endParaRPr lang="uk-UA" sz="1400" dirty="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Подключение шрифтов локально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07785" y="2862467"/>
            <a:ext cx="8208912" cy="1512168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rgbClr val="006600"/>
                </a:solidFill>
              </a:rPr>
              <a:t>style.css</a:t>
            </a:r>
            <a:r>
              <a:rPr lang="ru-RU" sz="2000" b="1" dirty="0" smtClean="0">
                <a:solidFill>
                  <a:srgbClr val="006600"/>
                </a:solidFill>
              </a:rPr>
              <a:t> </a:t>
            </a:r>
            <a:endParaRPr lang="en-US" sz="2000" b="1" dirty="0" smtClean="0">
              <a:solidFill>
                <a:srgbClr val="006600"/>
              </a:solidFill>
            </a:endParaRPr>
          </a:p>
          <a:p>
            <a:pPr marL="0" indent="0">
              <a:buNone/>
            </a:pPr>
            <a:r>
              <a:rPr lang="en-US" sz="1800" dirty="0"/>
              <a:t>@font-face { font-family: </a:t>
            </a:r>
            <a:r>
              <a:rPr lang="en-US" sz="1800" dirty="0" smtClean="0"/>
              <a:t>Arsenal;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/* </a:t>
            </a:r>
            <a:r>
              <a:rPr lang="uk-UA" sz="1800" dirty="0" err="1">
                <a:solidFill>
                  <a:schemeClr val="bg1">
                    <a:lumMod val="50000"/>
                  </a:schemeClr>
                </a:solidFill>
              </a:rPr>
              <a:t>Гарнитура</a:t>
            </a:r>
            <a:r>
              <a:rPr lang="uk-UA" sz="18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uk-UA" sz="1800" dirty="0" err="1">
                <a:solidFill>
                  <a:schemeClr val="bg1">
                    <a:lumMod val="50000"/>
                  </a:schemeClr>
                </a:solidFill>
              </a:rPr>
              <a:t>шрифта</a:t>
            </a:r>
            <a:r>
              <a:rPr lang="uk-UA" sz="1800" dirty="0">
                <a:solidFill>
                  <a:schemeClr val="bg1">
                    <a:lumMod val="50000"/>
                  </a:schemeClr>
                </a:solidFill>
              </a:rPr>
              <a:t> */ 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 err="1" smtClean="0"/>
              <a:t>src</a:t>
            </a:r>
            <a:r>
              <a:rPr lang="en-US" sz="1800" dirty="0"/>
              <a:t>: </a:t>
            </a:r>
            <a:r>
              <a:rPr lang="en-US" sz="1800" dirty="0" err="1" smtClean="0"/>
              <a:t>url</a:t>
            </a:r>
            <a:r>
              <a:rPr lang="en-US" sz="1800" dirty="0" smtClean="0"/>
              <a:t>(fonts/</a:t>
            </a:r>
            <a:r>
              <a:rPr lang="en-US" sz="1800" dirty="0" err="1" smtClean="0"/>
              <a:t>font_arsenal</a:t>
            </a:r>
            <a:r>
              <a:rPr lang="en-US" sz="1800" dirty="0" smtClean="0"/>
              <a:t>/Arsenal-Regular.ttf</a:t>
            </a:r>
            <a:r>
              <a:rPr lang="en-US" sz="1800" dirty="0"/>
              <a:t>);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/*</a:t>
            </a:r>
            <a:r>
              <a:rPr lang="uk-UA" sz="1800" dirty="0" smtClean="0">
                <a:solidFill>
                  <a:schemeClr val="bg1">
                    <a:lumMod val="50000"/>
                  </a:schemeClr>
                </a:solidFill>
              </a:rPr>
              <a:t>Путь </a:t>
            </a:r>
            <a:r>
              <a:rPr lang="uk-UA" sz="1800" dirty="0">
                <a:solidFill>
                  <a:schemeClr val="bg1">
                    <a:lumMod val="50000"/>
                  </a:schemeClr>
                </a:solidFill>
              </a:rPr>
              <a:t>к файлу </a:t>
            </a:r>
            <a:r>
              <a:rPr lang="uk-UA" sz="1800" dirty="0" smtClean="0">
                <a:solidFill>
                  <a:schemeClr val="bg1">
                    <a:lumMod val="50000"/>
                  </a:schemeClr>
                </a:solidFill>
              </a:rPr>
              <a:t>с </a:t>
            </a:r>
            <a:r>
              <a:rPr lang="uk-UA" sz="1800" dirty="0">
                <a:solidFill>
                  <a:schemeClr val="bg1">
                    <a:lumMod val="50000"/>
                  </a:schemeClr>
                </a:solidFill>
              </a:rPr>
              <a:t>шрифтом */</a:t>
            </a:r>
            <a:r>
              <a:rPr lang="uk-UA" sz="1800" dirty="0"/>
              <a:t> </a:t>
            </a:r>
            <a:r>
              <a:rPr lang="uk-UA" sz="1800" dirty="0" smtClean="0"/>
              <a:t>}</a:t>
            </a: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h1 </a:t>
            </a:r>
            <a:r>
              <a:rPr lang="en-US" sz="1800" dirty="0"/>
              <a:t>{ font-family: A</a:t>
            </a:r>
            <a:r>
              <a:rPr lang="en-US" sz="1800" dirty="0" smtClean="0"/>
              <a:t>rsenal, Arial, sans-serif; }</a:t>
            </a:r>
          </a:p>
        </p:txBody>
      </p:sp>
      <p:grpSp>
        <p:nvGrpSpPr>
          <p:cNvPr id="56" name="Группа 55"/>
          <p:cNvGrpSpPr/>
          <p:nvPr/>
        </p:nvGrpSpPr>
        <p:grpSpPr>
          <a:xfrm>
            <a:off x="395536" y="1412776"/>
            <a:ext cx="7039338" cy="1270465"/>
            <a:chOff x="340974" y="1592002"/>
            <a:chExt cx="7039338" cy="1270465"/>
          </a:xfrm>
        </p:grpSpPr>
        <p:pic>
          <p:nvPicPr>
            <p:cNvPr id="1026" name="Picture 2" descr="http://ukrainian-type.com/img/arsenal.p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688" b="4757"/>
            <a:stretch>
              <a:fillRect/>
            </a:stretch>
          </p:blipFill>
          <p:spPr bwMode="auto">
            <a:xfrm>
              <a:off x="5076056" y="1931120"/>
              <a:ext cx="2304256" cy="7858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340974" y="2493135"/>
              <a:ext cx="14814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i</a:t>
              </a:r>
              <a:r>
                <a:rPr lang="en-US" b="1" dirty="0" smtClean="0">
                  <a:solidFill>
                    <a:srgbClr val="C00000"/>
                  </a:solidFill>
                </a:rPr>
                <a:t>ndex.html</a:t>
              </a:r>
              <a:endParaRPr lang="uk-UA" b="1" dirty="0">
                <a:solidFill>
                  <a:srgbClr val="C00000"/>
                </a:solidFill>
              </a:endParaRPr>
            </a:p>
          </p:txBody>
        </p:sp>
        <p:grpSp>
          <p:nvGrpSpPr>
            <p:cNvPr id="14" name="Группа 13"/>
            <p:cNvGrpSpPr/>
            <p:nvPr/>
          </p:nvGrpSpPr>
          <p:grpSpPr>
            <a:xfrm>
              <a:off x="340974" y="1766787"/>
              <a:ext cx="800219" cy="726348"/>
              <a:chOff x="2293322" y="1755936"/>
              <a:chExt cx="800219" cy="726348"/>
            </a:xfrm>
          </p:grpSpPr>
          <p:pic>
            <p:nvPicPr>
              <p:cNvPr id="15" name="Picture 4" descr="http://www2.psd100.com/ppp/2013/12/1301/Folder-1214025946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39753" y="1755936"/>
                <a:ext cx="726348" cy="7263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6" name="TextBox 15"/>
              <p:cNvSpPr txBox="1"/>
              <p:nvPr/>
            </p:nvSpPr>
            <p:spPr>
              <a:xfrm>
                <a:off x="2293322" y="1991066"/>
                <a:ext cx="80021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styles</a:t>
                </a:r>
                <a:endParaRPr lang="uk-UA" dirty="0"/>
              </a:p>
            </p:txBody>
          </p:sp>
        </p:grpSp>
        <p:cxnSp>
          <p:nvCxnSpPr>
            <p:cNvPr id="21" name="Прямая соединительная линия 20"/>
            <p:cNvCxnSpPr/>
            <p:nvPr/>
          </p:nvCxnSpPr>
          <p:spPr>
            <a:xfrm flipV="1">
              <a:off x="1144760" y="2186583"/>
              <a:ext cx="79208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Группа 43"/>
            <p:cNvGrpSpPr/>
            <p:nvPr/>
          </p:nvGrpSpPr>
          <p:grpSpPr>
            <a:xfrm>
              <a:off x="2195736" y="1592002"/>
              <a:ext cx="4608512" cy="1116918"/>
              <a:chOff x="2195736" y="1592002"/>
              <a:chExt cx="4608512" cy="1116918"/>
            </a:xfrm>
          </p:grpSpPr>
          <p:cxnSp>
            <p:nvCxnSpPr>
              <p:cNvPr id="27" name="Прямая соединительная линия 26"/>
              <p:cNvCxnSpPr>
                <a:stCxn id="12" idx="3"/>
                <a:endCxn id="1028" idx="1"/>
              </p:cNvCxnSpPr>
              <p:nvPr/>
            </p:nvCxnSpPr>
            <p:spPr>
              <a:xfrm flipV="1">
                <a:off x="2996060" y="2294294"/>
                <a:ext cx="423812" cy="16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Прямая соединительная линия 33"/>
              <p:cNvCxnSpPr>
                <a:stCxn id="1028" idx="3"/>
                <a:endCxn id="35" idx="1"/>
              </p:cNvCxnSpPr>
              <p:nvPr/>
            </p:nvCxnSpPr>
            <p:spPr>
              <a:xfrm>
                <a:off x="4991934" y="2294294"/>
                <a:ext cx="216866" cy="661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3" name="Группа 42"/>
              <p:cNvGrpSpPr/>
              <p:nvPr/>
            </p:nvGrpSpPr>
            <p:grpSpPr>
              <a:xfrm>
                <a:off x="2195736" y="1592002"/>
                <a:ext cx="4608512" cy="1116918"/>
                <a:chOff x="2195736" y="1592002"/>
                <a:chExt cx="4608512" cy="1116918"/>
              </a:xfrm>
            </p:grpSpPr>
            <p:sp>
              <p:nvSpPr>
                <p:cNvPr id="7" name="TextBox 6"/>
                <p:cNvSpPr txBox="1"/>
                <p:nvPr/>
              </p:nvSpPr>
              <p:spPr>
                <a:xfrm>
                  <a:off x="2195736" y="1592002"/>
                  <a:ext cx="117692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006600"/>
                      </a:solidFill>
                    </a:rPr>
                    <a:t>s</a:t>
                  </a:r>
                  <a:r>
                    <a:rPr lang="en-US" b="1" dirty="0" smtClean="0">
                      <a:solidFill>
                        <a:srgbClr val="006600"/>
                      </a:solidFill>
                    </a:rPr>
                    <a:t>tyle.css</a:t>
                  </a:r>
                  <a:endParaRPr lang="uk-UA" b="1" dirty="0">
                    <a:solidFill>
                      <a:srgbClr val="006600"/>
                    </a:solidFill>
                  </a:endParaRPr>
                </a:p>
              </p:txBody>
            </p:sp>
            <p:grpSp>
              <p:nvGrpSpPr>
                <p:cNvPr id="8" name="Группа 7"/>
                <p:cNvGrpSpPr/>
                <p:nvPr/>
              </p:nvGrpSpPr>
              <p:grpSpPr>
                <a:xfrm>
                  <a:off x="3419872" y="1931120"/>
                  <a:ext cx="1572062" cy="726348"/>
                  <a:chOff x="5376202" y="1876182"/>
                  <a:chExt cx="1572062" cy="726348"/>
                </a:xfrm>
              </p:grpSpPr>
              <p:pic>
                <p:nvPicPr>
                  <p:cNvPr id="1028" name="Picture 4" descr="http://www2.psd100.com/ppp/2013/12/1301/Folder-1214025946.png"/>
                  <p:cNvPicPr>
                    <a:picLocks noChangeAspect="1" noChangeArrowheads="1"/>
                  </p:cNvPicPr>
                  <p:nvPr/>
                </p:nvPicPr>
                <p:blipFill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5376202" y="1876182"/>
                    <a:ext cx="1572062" cy="72634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9" name="TextBox 8"/>
                  <p:cNvSpPr txBox="1"/>
                  <p:nvPr/>
                </p:nvSpPr>
                <p:spPr>
                  <a:xfrm>
                    <a:off x="5376202" y="2111312"/>
                    <a:ext cx="128403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err="1"/>
                      <a:t>f</a:t>
                    </a:r>
                    <a:r>
                      <a:rPr lang="en-US" dirty="0" err="1" smtClean="0"/>
                      <a:t>ont_arsenal</a:t>
                    </a:r>
                    <a:endParaRPr lang="uk-UA" dirty="0"/>
                  </a:p>
                </p:txBody>
              </p:sp>
            </p:grpSp>
            <p:grpSp>
              <p:nvGrpSpPr>
                <p:cNvPr id="11" name="Группа 10"/>
                <p:cNvGrpSpPr/>
                <p:nvPr/>
              </p:nvGrpSpPr>
              <p:grpSpPr>
                <a:xfrm>
                  <a:off x="2269712" y="1932804"/>
                  <a:ext cx="726348" cy="726348"/>
                  <a:chOff x="2339753" y="1755936"/>
                  <a:chExt cx="726348" cy="726348"/>
                </a:xfrm>
              </p:grpSpPr>
              <p:pic>
                <p:nvPicPr>
                  <p:cNvPr id="12" name="Picture 4" descr="http://www2.psd100.com/ppp/2013/12/1301/Folder-1214025946.png"/>
                  <p:cNvPicPr>
                    <a:picLocks noChangeAspect="1" noChangeArrowheads="1"/>
                  </p:cNvPicPr>
                  <p:nvPr/>
                </p:nvPicPr>
                <p:blipFill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339753" y="1755936"/>
                    <a:ext cx="726348" cy="72634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3" name="TextBox 12"/>
                  <p:cNvSpPr txBox="1"/>
                  <p:nvPr/>
                </p:nvSpPr>
                <p:spPr>
                  <a:xfrm>
                    <a:off x="2339753" y="1991066"/>
                    <a:ext cx="7152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fonts</a:t>
                    </a:r>
                    <a:endParaRPr lang="uk-UA" dirty="0"/>
                  </a:p>
                </p:txBody>
              </p:sp>
            </p:grpSp>
            <p:cxnSp>
              <p:nvCxnSpPr>
                <p:cNvPr id="17" name="Соединительная линия уступом 16"/>
                <p:cNvCxnSpPr>
                  <a:stCxn id="7" idx="1"/>
                  <a:endCxn id="12" idx="1"/>
                </p:cNvCxnSpPr>
                <p:nvPr/>
              </p:nvCxnSpPr>
              <p:spPr>
                <a:xfrm rot="10800000" flipH="1" flipV="1">
                  <a:off x="2195736" y="1776668"/>
                  <a:ext cx="73976" cy="519310"/>
                </a:xfrm>
                <a:prstGeom prst="bentConnector3">
                  <a:avLst>
                    <a:gd name="adj1" fmla="val -309019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Прямоугольник 34"/>
                <p:cNvSpPr/>
                <p:nvPr/>
              </p:nvSpPr>
              <p:spPr>
                <a:xfrm>
                  <a:off x="5208800" y="1892893"/>
                  <a:ext cx="1595448" cy="816027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uk-UA"/>
                </a:p>
              </p:txBody>
            </p:sp>
          </p:grpSp>
        </p:grpSp>
      </p:grpSp>
      <p:sp>
        <p:nvSpPr>
          <p:cNvPr id="55" name="Прямоугольник 54"/>
          <p:cNvSpPr/>
          <p:nvPr/>
        </p:nvSpPr>
        <p:spPr>
          <a:xfrm>
            <a:off x="323528" y="4433044"/>
            <a:ext cx="83529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Подключение шрифта с учетом начертания и </a:t>
            </a:r>
            <a:r>
              <a:rPr lang="ru-RU" b="1" dirty="0" err="1" smtClean="0"/>
              <a:t>кроссбраузерности</a:t>
            </a:r>
            <a:endParaRPr lang="en-US" b="1" dirty="0"/>
          </a:p>
          <a:p>
            <a:r>
              <a:rPr lang="en-US" dirty="0"/>
              <a:t>@font-face {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//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Подключение обычного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начертания шрифта</a:t>
            </a:r>
            <a:r>
              <a:rPr lang="ru-RU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Arsenal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src</a:t>
            </a:r>
            <a:r>
              <a:rPr lang="en-US" dirty="0"/>
              <a:t>: </a:t>
            </a:r>
            <a:r>
              <a:rPr lang="en-US" dirty="0" err="1"/>
              <a:t>url</a:t>
            </a:r>
            <a:r>
              <a:rPr lang="en-US" dirty="0"/>
              <a:t>(‘fonts/</a:t>
            </a:r>
            <a:r>
              <a:rPr lang="en-US" dirty="0" err="1"/>
              <a:t>font_arsenal</a:t>
            </a:r>
            <a:r>
              <a:rPr lang="en-US" dirty="0"/>
              <a:t>/Arsenal-Regular.otf');</a:t>
            </a:r>
            <a:br>
              <a:rPr lang="en-US" dirty="0"/>
            </a:br>
            <a:r>
              <a:rPr lang="en-US" dirty="0" err="1"/>
              <a:t>src</a:t>
            </a:r>
            <a:r>
              <a:rPr lang="en-US" dirty="0"/>
              <a:t>: </a:t>
            </a:r>
            <a:r>
              <a:rPr lang="en-US" dirty="0" err="1"/>
              <a:t>url</a:t>
            </a:r>
            <a:r>
              <a:rPr lang="en-US" dirty="0"/>
              <a:t>(</a:t>
            </a:r>
            <a:r>
              <a:rPr lang="en-US" dirty="0" smtClean="0"/>
              <a:t>'fonts/</a:t>
            </a:r>
            <a:r>
              <a:rPr lang="en-US" dirty="0" err="1" smtClean="0"/>
              <a:t>font_arsenal</a:t>
            </a:r>
            <a:r>
              <a:rPr lang="en-US" dirty="0" smtClean="0"/>
              <a:t>/Arsenal-</a:t>
            </a:r>
            <a:r>
              <a:rPr lang="en-US" dirty="0" err="1" smtClean="0"/>
              <a:t>Regular.eot</a:t>
            </a:r>
            <a:r>
              <a:rPr lang="en-US" dirty="0" smtClean="0"/>
              <a:t>?#</a:t>
            </a:r>
            <a:r>
              <a:rPr lang="en-US" dirty="0" err="1"/>
              <a:t>iefix</a:t>
            </a:r>
            <a:r>
              <a:rPr lang="en-US" dirty="0"/>
              <a:t>') format('embedded-</a:t>
            </a:r>
            <a:r>
              <a:rPr lang="en-US" dirty="0" err="1"/>
              <a:t>opentype</a:t>
            </a:r>
            <a:r>
              <a:rPr lang="en-US" dirty="0"/>
              <a:t>'),</a:t>
            </a:r>
            <a:br>
              <a:rPr lang="en-US" dirty="0"/>
            </a:br>
            <a:r>
              <a:rPr lang="en-US" dirty="0" err="1"/>
              <a:t>url</a:t>
            </a:r>
            <a:r>
              <a:rPr lang="en-US" dirty="0"/>
              <a:t>('fonts/</a:t>
            </a:r>
            <a:r>
              <a:rPr lang="en-US" dirty="0" err="1"/>
              <a:t>font_arsenal</a:t>
            </a:r>
            <a:r>
              <a:rPr lang="en-US" dirty="0"/>
              <a:t>/Arsenal-Regular.ttf ') format('</a:t>
            </a:r>
            <a:r>
              <a:rPr lang="en-US" dirty="0" err="1"/>
              <a:t>truetype</a:t>
            </a:r>
            <a:r>
              <a:rPr lang="en-US" dirty="0"/>
              <a:t>');</a:t>
            </a:r>
            <a:br>
              <a:rPr lang="en-US" dirty="0"/>
            </a:br>
            <a:r>
              <a:rPr lang="en-US" dirty="0"/>
              <a:t>font-weight: normal;</a:t>
            </a:r>
            <a:r>
              <a:rPr lang="ru-RU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//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необязательно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для обычного начертания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font-style: normal;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//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необязательно для обычного начертания </a:t>
            </a:r>
            <a:r>
              <a:rPr lang="en-US" dirty="0"/>
              <a:t>}</a:t>
            </a:r>
            <a:endParaRPr lang="uk-UA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512" y="274638"/>
            <a:ext cx="8496944" cy="850106"/>
          </a:xfrm>
        </p:spPr>
        <p:txBody>
          <a:bodyPr>
            <a:normAutofit/>
          </a:bodyPr>
          <a:lstStyle/>
          <a:p>
            <a:r>
              <a:rPr lang="ru-RU" sz="2400" dirty="0" err="1" smtClean="0"/>
              <a:t>Кроссбраузерное</a:t>
            </a:r>
            <a:r>
              <a:rPr lang="ru-RU" sz="2400" dirty="0" smtClean="0"/>
              <a:t> подключение и использование шрифта с разными начертаниями</a:t>
            </a:r>
            <a:endParaRPr lang="uk-UA" sz="24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323528" y="1134898"/>
            <a:ext cx="7704856" cy="56784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family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'PTSansWeb'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('PTS55F-webfont.eot');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('PTS55F-webfont.eot?#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iefix'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'embedded-opentype'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('PTS55F-webfont.woff')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'woff'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('PTS55F-webfont.ttf')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'truetype'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weight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style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family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'PTSansWeb'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('PTS56F-webfont.eot');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('PTS56F-webfont.eot?#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iefix'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'embedded-opentype'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('PTS56F-webfont.woff')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'woff'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('PTS56F-webfont.ttf')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'truetype'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weight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style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italic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family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'PTSansWeb'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('PTS75F-webfont.eot');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('PTS75F-webfont.eot?#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iefix'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'embedded-opentype'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('PTS75F-webfont.woff')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'woff'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('PTS75F-webfont.ttf')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'truetype'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weight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bold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style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@font-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family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'PTSansWeb'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('PTS76F-webfont.eot');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('PTS76F-webfont.eot?#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iefix'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'embedded-opentype'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('PTS76F-webfont.woff')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'woff'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('PTS76F-webfont.ttf')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'truetype'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weight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bold</a:t>
            </a:r>
            <a:r>
              <a:rPr lang="uk-UA" altLang="uk-UA" sz="1100" dirty="0" smtClean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1100" dirty="0" smtClean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font-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style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uk-UA" altLang="uk-UA" sz="1100" dirty="0" err="1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italic</a:t>
            </a:r>
            <a:r>
              <a:rPr lang="uk-UA" altLang="uk-UA" sz="1100" dirty="0">
                <a:solidFill>
                  <a:srgbClr val="5E616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</a:t>
            </a:r>
            <a:r>
              <a:rPr lang="uk-UA" altLang="uk-UA" sz="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uk-UA" altLang="uk-UA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56176" y="134076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uk-UA" dirty="0"/>
          </a:p>
        </p:txBody>
      </p:sp>
      <p:sp>
        <p:nvSpPr>
          <p:cNvPr id="9" name="TextBox 8"/>
          <p:cNvSpPr txBox="1"/>
          <p:nvPr/>
        </p:nvSpPr>
        <p:spPr>
          <a:xfrm>
            <a:off x="4355976" y="1247404"/>
            <a:ext cx="4284476" cy="27699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http://www.fontsquirrel.com/tools/webfont-generator</a:t>
            </a:r>
            <a:endParaRPr lang="uk-UA" sz="1200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32" t="28955" r="47342" b="26153"/>
          <a:stretch>
            <a:fillRect/>
          </a:stretch>
        </p:blipFill>
        <p:spPr bwMode="auto">
          <a:xfrm>
            <a:off x="6012160" y="1705099"/>
            <a:ext cx="2772917" cy="2743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588224" y="4509120"/>
            <a:ext cx="182348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1200" dirty="0" smtClean="0"/>
              <a:t>Конвертация шрифта в другие форматы</a:t>
            </a:r>
            <a:endParaRPr lang="uk-UA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1717" y="274638"/>
            <a:ext cx="8404739" cy="1143000"/>
          </a:xfrm>
        </p:spPr>
        <p:txBody>
          <a:bodyPr/>
          <a:lstStyle/>
          <a:p>
            <a:r>
              <a:rPr lang="ru-RU" dirty="0" smtClean="0"/>
              <a:t>Подключение и использование </a:t>
            </a:r>
            <a:r>
              <a:rPr lang="en-US" dirty="0" smtClean="0"/>
              <a:t>google </a:t>
            </a:r>
            <a:r>
              <a:rPr lang="ru-RU" dirty="0" smtClean="0"/>
              <a:t>шрифтов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1979712" y="1553344"/>
            <a:ext cx="6624736" cy="4395935"/>
          </a:xfrm>
        </p:spPr>
        <p:txBody>
          <a:bodyPr>
            <a:noAutofit/>
          </a:bodyPr>
          <a:lstStyle/>
          <a:p>
            <a:pPr marL="457200" indent="-457200">
              <a:buAutoNum type="arabicPeriod"/>
            </a:pPr>
            <a:r>
              <a:rPr lang="uk-UA" sz="1400" dirty="0" err="1" smtClean="0"/>
              <a:t>Переходим</a:t>
            </a:r>
            <a:r>
              <a:rPr lang="uk-UA" sz="1400" dirty="0" smtClean="0"/>
              <a:t> на </a:t>
            </a:r>
            <a:r>
              <a:rPr lang="en-US" sz="1400" dirty="0" smtClean="0">
                <a:hlinkClick r:id="rId2"/>
              </a:rPr>
              <a:t>https</a:t>
            </a:r>
            <a:r>
              <a:rPr lang="en-US" sz="1400" dirty="0">
                <a:hlinkClick r:id="rId2"/>
              </a:rPr>
              <a:t>://www.google.com/fonts</a:t>
            </a:r>
            <a:r>
              <a:rPr lang="en-US" sz="1400" dirty="0" smtClean="0">
                <a:hlinkClick r:id="rId2"/>
              </a:rPr>
              <a:t>/</a:t>
            </a:r>
            <a:endParaRPr lang="uk-UA" sz="1400" dirty="0" smtClean="0"/>
          </a:p>
          <a:p>
            <a:pPr marL="457200" indent="-457200">
              <a:buAutoNum type="arabicPeriod"/>
            </a:pPr>
            <a:r>
              <a:rPr lang="uk-UA" sz="1400" dirty="0" smtClean="0"/>
              <a:t>В</a:t>
            </a:r>
            <a:r>
              <a:rPr lang="ru-RU" sz="1400" dirty="0" err="1" smtClean="0"/>
              <a:t>ыбираем</a:t>
            </a:r>
            <a:r>
              <a:rPr lang="ru-RU" sz="1400" dirty="0" smtClean="0"/>
              <a:t> в блоке слева </a:t>
            </a:r>
            <a:r>
              <a:rPr lang="en-US" sz="1400" dirty="0" smtClean="0"/>
              <a:t>Script: Cyrillic Extended</a:t>
            </a:r>
            <a:r>
              <a:rPr lang="ru-RU" sz="1400" dirty="0" smtClean="0"/>
              <a:t> (</a:t>
            </a:r>
            <a:r>
              <a:rPr lang="uk-UA" sz="1400" dirty="0" err="1" smtClean="0"/>
              <a:t>кириллический</a:t>
            </a:r>
            <a:r>
              <a:rPr lang="uk-UA" sz="1400" dirty="0" smtClean="0"/>
              <a:t> </a:t>
            </a:r>
            <a:r>
              <a:rPr lang="uk-UA" sz="1400" dirty="0" err="1" smtClean="0"/>
              <a:t>расширенн</a:t>
            </a:r>
            <a:r>
              <a:rPr lang="ru-RU" sz="1400" dirty="0" err="1" smtClean="0"/>
              <a:t>ый</a:t>
            </a:r>
            <a:r>
              <a:rPr lang="ru-RU" sz="1400" dirty="0" smtClean="0"/>
              <a:t>), по надобности категории шрифтов</a:t>
            </a:r>
          </a:p>
          <a:p>
            <a:pPr marL="457200" indent="-457200">
              <a:buAutoNum type="arabicPeriod"/>
            </a:pPr>
            <a:endParaRPr lang="ru-RU" sz="1400" dirty="0"/>
          </a:p>
          <a:p>
            <a:pPr marL="457200" indent="-457200">
              <a:buAutoNum type="arabicPeriod"/>
            </a:pPr>
            <a:endParaRPr lang="ru-RU" sz="1400" dirty="0" smtClean="0"/>
          </a:p>
          <a:p>
            <a:pPr marL="457200" indent="-457200">
              <a:buAutoNum type="arabicPeriod"/>
            </a:pPr>
            <a:endParaRPr lang="ru-RU" sz="1400" dirty="0"/>
          </a:p>
          <a:p>
            <a:pPr marL="457200" indent="-457200">
              <a:buAutoNum type="arabicPeriod"/>
            </a:pPr>
            <a:endParaRPr lang="ru-RU" sz="1400" dirty="0" smtClean="0"/>
          </a:p>
          <a:p>
            <a:pPr marL="457200" indent="-457200">
              <a:buAutoNum type="arabicPeriod"/>
            </a:pPr>
            <a:endParaRPr lang="ru-RU" sz="1400" dirty="0"/>
          </a:p>
          <a:p>
            <a:pPr marL="228600" indent="-228600">
              <a:buFont typeface="+mj-lt"/>
              <a:buAutoNum type="arabicPeriod" startAt="3"/>
            </a:pPr>
            <a:r>
              <a:rPr lang="ru-RU" sz="1400" dirty="0" smtClean="0"/>
              <a:t>Выбираем  в шрифте иконку </a:t>
            </a:r>
            <a:r>
              <a:rPr lang="en-US" sz="1400" dirty="0" smtClean="0"/>
              <a:t>Quick Use. </a:t>
            </a:r>
            <a:r>
              <a:rPr lang="ru-RU" sz="1400" dirty="0" smtClean="0"/>
              <a:t>Отмечаем начертания шрифта, которые мы хотим использовать на сайте. ВНИМАНИЕ – большое количество подключенных шрифтов (и их начертаний) может негативно сказаться на скорости загрузки страниц сайта!</a:t>
            </a:r>
          </a:p>
          <a:p>
            <a:pPr marL="228600" indent="-228600">
              <a:buFont typeface="+mj-lt"/>
              <a:buAutoNum type="arabicPeriod" startAt="3"/>
            </a:pPr>
            <a:r>
              <a:rPr lang="ru-RU" sz="1400" dirty="0" smtClean="0"/>
              <a:t>Копируем ссылку с вкладок </a:t>
            </a:r>
            <a:r>
              <a:rPr lang="en-US" sz="1400" dirty="0" err="1" smtClean="0"/>
              <a:t>Standart</a:t>
            </a:r>
            <a:r>
              <a:rPr lang="en-US" sz="1400" dirty="0" smtClean="0"/>
              <a:t> (</a:t>
            </a:r>
            <a:r>
              <a:rPr lang="ru-RU" sz="1400" dirty="0" smtClean="0"/>
              <a:t>подключение через </a:t>
            </a:r>
            <a:r>
              <a:rPr lang="en-US" sz="1400" dirty="0" smtClean="0"/>
              <a:t>html </a:t>
            </a:r>
            <a:r>
              <a:rPr lang="ru-RU" sz="1400" dirty="0" smtClean="0"/>
              <a:t>файл</a:t>
            </a:r>
            <a:r>
              <a:rPr lang="en-US" sz="1400" dirty="0" smtClean="0"/>
              <a:t>)</a:t>
            </a:r>
            <a:r>
              <a:rPr lang="ru-RU" sz="1400" dirty="0" smtClean="0"/>
              <a:t> </a:t>
            </a:r>
            <a:r>
              <a:rPr lang="uk-UA" sz="1400" dirty="0" err="1" smtClean="0"/>
              <a:t>или</a:t>
            </a:r>
            <a:r>
              <a:rPr lang="uk-UA" sz="1400" dirty="0" smtClean="0"/>
              <a:t> </a:t>
            </a:r>
            <a:r>
              <a:rPr lang="en-US" sz="1400" dirty="0" smtClean="0"/>
              <a:t>@import </a:t>
            </a:r>
            <a:r>
              <a:rPr lang="ru-RU" sz="1400" dirty="0" smtClean="0"/>
              <a:t>(подключение через </a:t>
            </a:r>
            <a:r>
              <a:rPr lang="en-US" sz="1400" dirty="0" smtClean="0"/>
              <a:t>CSS </a:t>
            </a:r>
            <a:r>
              <a:rPr lang="ru-RU" sz="1400" dirty="0" smtClean="0"/>
              <a:t>файл) и добавляем в соответствующий </a:t>
            </a:r>
            <a:r>
              <a:rPr lang="en-US" sz="1400" dirty="0" smtClean="0"/>
              <a:t>html</a:t>
            </a:r>
            <a:r>
              <a:rPr lang="ru-RU" sz="1400" dirty="0" smtClean="0"/>
              <a:t> или</a:t>
            </a:r>
            <a:r>
              <a:rPr lang="en-US" sz="1400" dirty="0" smtClean="0"/>
              <a:t> </a:t>
            </a:r>
            <a:r>
              <a:rPr lang="en-US" sz="1400" dirty="0" err="1" smtClean="0"/>
              <a:t>css</a:t>
            </a:r>
            <a:r>
              <a:rPr lang="ru-RU" sz="1400" dirty="0" smtClean="0"/>
              <a:t> файл. </a:t>
            </a:r>
            <a:r>
              <a:rPr lang="uk-UA" sz="1400" dirty="0" err="1" smtClean="0"/>
              <a:t>Теперь</a:t>
            </a:r>
            <a:r>
              <a:rPr lang="uk-UA" sz="1400" dirty="0"/>
              <a:t> </a:t>
            </a:r>
            <a:r>
              <a:rPr lang="uk-UA" sz="1400" dirty="0" smtClean="0"/>
              <a:t>шрифт </a:t>
            </a:r>
            <a:r>
              <a:rPr lang="uk-UA" sz="1400" dirty="0" err="1" smtClean="0"/>
              <a:t>можно</a:t>
            </a:r>
            <a:r>
              <a:rPr lang="uk-UA" sz="1400" dirty="0" smtClean="0"/>
              <a:t> </a:t>
            </a:r>
            <a:r>
              <a:rPr lang="uk-UA" sz="1400" dirty="0" err="1" smtClean="0"/>
              <a:t>использовать</a:t>
            </a:r>
            <a:r>
              <a:rPr lang="uk-UA" sz="1400" dirty="0" smtClean="0"/>
              <a:t> в </a:t>
            </a:r>
            <a:r>
              <a:rPr lang="uk-UA" sz="1400" dirty="0" err="1" smtClean="0"/>
              <a:t>свойствах</a:t>
            </a:r>
            <a:r>
              <a:rPr lang="uk-UA" sz="1400" dirty="0" smtClean="0"/>
              <a:t> </a:t>
            </a:r>
            <a:r>
              <a:rPr lang="en-US" sz="1400" dirty="0" err="1" smtClean="0"/>
              <a:t>css</a:t>
            </a:r>
            <a:r>
              <a:rPr lang="en-US" sz="1400" dirty="0" smtClean="0"/>
              <a:t> </a:t>
            </a:r>
            <a:r>
              <a:rPr lang="ru-RU" sz="1400" dirty="0" smtClean="0"/>
              <a:t>правил, подключение к интернету обязательно. </a:t>
            </a:r>
          </a:p>
          <a:p>
            <a:pPr marL="457200" indent="-457200">
              <a:buAutoNum type="arabicPeriod"/>
            </a:pPr>
            <a:endParaRPr lang="ru-RU" sz="1400" dirty="0" smtClean="0"/>
          </a:p>
          <a:p>
            <a:pPr marL="457200" indent="-457200">
              <a:buAutoNum type="arabicPeriod"/>
            </a:pPr>
            <a:endParaRPr lang="ru-RU" sz="1400" dirty="0" smtClean="0"/>
          </a:p>
          <a:p>
            <a:pPr marL="457200" indent="-457200">
              <a:buAutoNum type="arabicPeriod"/>
            </a:pPr>
            <a:endParaRPr lang="en-US" sz="1400" dirty="0" smtClean="0"/>
          </a:p>
          <a:p>
            <a:pPr marL="457200" indent="-457200">
              <a:buAutoNum type="arabicPeriod"/>
            </a:pPr>
            <a:endParaRPr lang="uk-UA" sz="1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95" t="12482" r="75289" b="43759"/>
          <a:stretch>
            <a:fillRect/>
          </a:stretch>
        </p:blipFill>
        <p:spPr bwMode="auto">
          <a:xfrm>
            <a:off x="179512" y="1484784"/>
            <a:ext cx="1320634" cy="35266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Группа 7"/>
          <p:cNvGrpSpPr/>
          <p:nvPr/>
        </p:nvGrpSpPr>
        <p:grpSpPr>
          <a:xfrm>
            <a:off x="2177951" y="2625580"/>
            <a:ext cx="6087133" cy="979500"/>
            <a:chOff x="2177951" y="2625580"/>
            <a:chExt cx="6087133" cy="979500"/>
          </a:xfrm>
        </p:grpSpPr>
        <p:grpSp>
          <p:nvGrpSpPr>
            <p:cNvPr id="5" name="Группа 4"/>
            <p:cNvGrpSpPr/>
            <p:nvPr/>
          </p:nvGrpSpPr>
          <p:grpSpPr>
            <a:xfrm>
              <a:off x="2177951" y="2625580"/>
              <a:ext cx="6087133" cy="979500"/>
              <a:chOff x="1763688" y="2348880"/>
              <a:chExt cx="6087133" cy="979500"/>
            </a:xfrm>
          </p:grpSpPr>
          <p:pic>
            <p:nvPicPr>
              <p:cNvPr id="5123" name="Picture 3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163" t="32594" r="31926" b="50000"/>
              <a:stretch>
                <a:fillRect/>
              </a:stretch>
            </p:blipFill>
            <p:spPr bwMode="auto">
              <a:xfrm>
                <a:off x="1763688" y="2348880"/>
                <a:ext cx="4192731" cy="9795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7" name="Picture 3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9606" t="32594" r="2572" b="50000"/>
              <a:stretch>
                <a:fillRect/>
              </a:stretch>
            </p:blipFill>
            <p:spPr bwMode="auto">
              <a:xfrm>
                <a:off x="6067904" y="2348880"/>
                <a:ext cx="1782917" cy="9795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6" name="Овал 5"/>
            <p:cNvSpPr/>
            <p:nvPr/>
          </p:nvSpPr>
          <p:spPr>
            <a:xfrm>
              <a:off x="6795702" y="3213913"/>
              <a:ext cx="216024" cy="2160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</p:grpSp>
      <p:pic>
        <p:nvPicPr>
          <p:cNvPr id="5124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6" t="48361" r="37470" b="39833"/>
          <a:stretch>
            <a:fillRect/>
          </a:stretch>
        </p:blipFill>
        <p:spPr bwMode="auto">
          <a:xfrm>
            <a:off x="1730944" y="5949280"/>
            <a:ext cx="6556289" cy="793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Цвета, фон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179512" y="1600200"/>
            <a:ext cx="8424936" cy="506916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6600"/>
                </a:solidFill>
              </a:rPr>
              <a:t>c</a:t>
            </a:r>
            <a:r>
              <a:rPr lang="en-US" sz="2000" dirty="0" smtClean="0">
                <a:solidFill>
                  <a:srgbClr val="006600"/>
                </a:solidFill>
              </a:rPr>
              <a:t>olor: </a:t>
            </a:r>
            <a:r>
              <a:rPr lang="en-US" sz="2000" dirty="0" smtClean="0"/>
              <a:t>#</a:t>
            </a:r>
            <a:r>
              <a:rPr lang="en-US" sz="2000" dirty="0" err="1" smtClean="0"/>
              <a:t>ddd</a:t>
            </a:r>
            <a:r>
              <a:rPr lang="en-US" sz="2000" dirty="0" smtClean="0"/>
              <a:t>;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//</a:t>
            </a:r>
            <a:r>
              <a:rPr lang="ru-RU" sz="2000" dirty="0" smtClean="0">
                <a:solidFill>
                  <a:schemeClr val="bg1">
                    <a:lumMod val="50000"/>
                  </a:schemeClr>
                </a:solidFill>
              </a:rPr>
              <a:t>Правило задает светло-серый цвет (тексту)</a:t>
            </a:r>
            <a:endParaRPr lang="en-US" sz="20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6600"/>
                </a:solidFill>
              </a:rPr>
              <a:t>b</a:t>
            </a:r>
            <a:r>
              <a:rPr lang="en-US" sz="2000" dirty="0" smtClean="0">
                <a:solidFill>
                  <a:srgbClr val="006600"/>
                </a:solidFill>
              </a:rPr>
              <a:t>ackground-color: </a:t>
            </a:r>
            <a:r>
              <a:rPr lang="en-US" sz="2000" dirty="0" smtClean="0"/>
              <a:t>grey</a:t>
            </a:r>
            <a:r>
              <a:rPr lang="ru-RU" sz="2000" dirty="0" smtClean="0"/>
              <a:t>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//</a:t>
            </a:r>
            <a:r>
              <a:rPr lang="ru-RU" sz="2000" dirty="0" smtClean="0">
                <a:solidFill>
                  <a:schemeClr val="bg1">
                    <a:lumMod val="50000"/>
                  </a:schemeClr>
                </a:solidFill>
              </a:rPr>
              <a:t>серый цвет для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ru-RU" sz="2000" dirty="0" smtClean="0">
                <a:solidFill>
                  <a:schemeClr val="bg1">
                    <a:lumMod val="50000"/>
                  </a:schemeClr>
                </a:solidFill>
              </a:rPr>
              <a:t>фона (блока)</a:t>
            </a:r>
          </a:p>
          <a:p>
            <a:pPr marL="0" indent="0">
              <a:buNone/>
            </a:pPr>
            <a:endParaRPr lang="ru-RU" sz="20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ru-RU" sz="2000" dirty="0" smtClean="0"/>
              <a:t>Цвет можно задать:</a:t>
            </a:r>
          </a:p>
          <a:p>
            <a:pPr marL="457200" indent="-457200">
              <a:buAutoNum type="arabicPeriod"/>
            </a:pPr>
            <a:r>
              <a:rPr lang="en-US" sz="2000" dirty="0" smtClean="0">
                <a:solidFill>
                  <a:srgbClr val="C00000"/>
                </a:solidFill>
              </a:rPr>
              <a:t>RGB </a:t>
            </a:r>
            <a:r>
              <a:rPr lang="ru-RU" sz="2000" dirty="0" smtClean="0">
                <a:solidFill>
                  <a:srgbClr val="C00000"/>
                </a:solidFill>
              </a:rPr>
              <a:t>триплет</a:t>
            </a:r>
            <a:r>
              <a:rPr lang="en-US" sz="2000" dirty="0" smtClean="0">
                <a:solidFill>
                  <a:srgbClr val="C00000"/>
                </a:solidFill>
              </a:rPr>
              <a:t> (</a:t>
            </a:r>
            <a:r>
              <a:rPr lang="ru-RU" sz="2000" dirty="0" err="1" smtClean="0">
                <a:solidFill>
                  <a:srgbClr val="C00000"/>
                </a:solidFill>
              </a:rPr>
              <a:t>шестнадцатиричное</a:t>
            </a:r>
            <a:r>
              <a:rPr lang="ru-RU" sz="2000" dirty="0" smtClean="0">
                <a:solidFill>
                  <a:srgbClr val="C00000"/>
                </a:solidFill>
              </a:rPr>
              <a:t> число</a:t>
            </a:r>
            <a:r>
              <a:rPr lang="en-US" sz="2000" dirty="0" smtClean="0">
                <a:solidFill>
                  <a:srgbClr val="C00000"/>
                </a:solidFill>
              </a:rPr>
              <a:t>):</a:t>
            </a:r>
            <a:r>
              <a:rPr lang="ru-RU" sz="2000" dirty="0" smtClean="0">
                <a:solidFill>
                  <a:srgbClr val="C00000"/>
                </a:solidFill>
              </a:rPr>
              <a:t>  </a:t>
            </a:r>
            <a:r>
              <a:rPr lang="ru-RU" sz="2000" dirty="0" smtClean="0"/>
              <a:t>напр., </a:t>
            </a:r>
            <a:r>
              <a:rPr lang="en-US" sz="2000" dirty="0" smtClean="0"/>
              <a:t>color: #ff0000 </a:t>
            </a:r>
            <a:endParaRPr lang="ru-RU" sz="2000" dirty="0" smtClean="0"/>
          </a:p>
          <a:p>
            <a:pPr marL="457200" indent="-457200">
              <a:buAutoNum type="arabicPeriod"/>
            </a:pPr>
            <a:r>
              <a:rPr lang="ru-RU" sz="2000" dirty="0" smtClean="0">
                <a:solidFill>
                  <a:srgbClr val="C00000"/>
                </a:solidFill>
              </a:rPr>
              <a:t>Функция </a:t>
            </a:r>
            <a:r>
              <a:rPr lang="en-US" sz="2000" dirty="0" err="1" smtClean="0">
                <a:solidFill>
                  <a:srgbClr val="C00000"/>
                </a:solidFill>
              </a:rPr>
              <a:t>rgb</a:t>
            </a:r>
            <a:r>
              <a:rPr lang="en-US" sz="2000" dirty="0">
                <a:solidFill>
                  <a:srgbClr val="C00000"/>
                </a:solidFill>
              </a:rPr>
              <a:t>:</a:t>
            </a:r>
            <a:r>
              <a:rPr lang="en-US" sz="2000" dirty="0" smtClean="0">
                <a:solidFill>
                  <a:srgbClr val="C00000"/>
                </a:solidFill>
              </a:rPr>
              <a:t>   </a:t>
            </a:r>
            <a:r>
              <a:rPr lang="ru-RU" sz="2000" dirty="0"/>
              <a:t>н</a:t>
            </a:r>
            <a:r>
              <a:rPr lang="ru-RU" sz="2000" dirty="0" smtClean="0"/>
              <a:t>апр., </a:t>
            </a:r>
            <a:r>
              <a:rPr lang="en-US" sz="2000" dirty="0" smtClean="0"/>
              <a:t>background-color:</a:t>
            </a:r>
            <a:r>
              <a:rPr lang="ru-RU" sz="2000" dirty="0" smtClean="0"/>
              <a:t> </a:t>
            </a:r>
            <a:r>
              <a:rPr lang="en-US" sz="2000" dirty="0" err="1" smtClean="0"/>
              <a:t>rgb</a:t>
            </a:r>
            <a:r>
              <a:rPr lang="en-US" sz="2000" dirty="0" smtClean="0"/>
              <a:t>(</a:t>
            </a:r>
            <a:r>
              <a:rPr lang="ru-RU" sz="2000" dirty="0" smtClean="0"/>
              <a:t>255</a:t>
            </a:r>
            <a:r>
              <a:rPr lang="en-US" sz="2000" dirty="0"/>
              <a:t>,</a:t>
            </a:r>
            <a:r>
              <a:rPr lang="ru-RU" sz="2000" dirty="0" smtClean="0"/>
              <a:t> 0, 0</a:t>
            </a:r>
            <a:r>
              <a:rPr lang="en-US" sz="2000" dirty="0" smtClean="0"/>
              <a:t>);</a:t>
            </a:r>
            <a:r>
              <a:rPr lang="ru-RU" sz="2000" dirty="0" smtClean="0"/>
              <a:t>  также можно указывать в %: </a:t>
            </a:r>
            <a:r>
              <a:rPr lang="ru-RU" sz="2000" dirty="0" err="1"/>
              <a:t>rgb</a:t>
            </a:r>
            <a:r>
              <a:rPr lang="ru-RU" sz="2000" dirty="0"/>
              <a:t>(23.4%, 67.6%, 15.5</a:t>
            </a:r>
            <a:r>
              <a:rPr lang="ru-RU" sz="2000" dirty="0" smtClean="0"/>
              <a:t>%).</a:t>
            </a:r>
          </a:p>
          <a:p>
            <a:pPr marL="0" indent="0">
              <a:buNone/>
            </a:pPr>
            <a:r>
              <a:rPr lang="ru-RU" sz="2000" i="1" dirty="0"/>
              <a:t> </a:t>
            </a:r>
            <a:r>
              <a:rPr lang="ru-RU" sz="2000" i="1" dirty="0" smtClean="0"/>
              <a:t>       </a:t>
            </a:r>
            <a:r>
              <a:rPr lang="en-US" sz="2000" i="1" dirty="0" err="1" smtClean="0"/>
              <a:t>rgb</a:t>
            </a:r>
            <a:r>
              <a:rPr lang="en-US" sz="2000" i="1" dirty="0" smtClean="0"/>
              <a:t>(</a:t>
            </a:r>
            <a:r>
              <a:rPr lang="ru-RU" sz="2000" i="1" dirty="0" smtClean="0"/>
              <a:t>насыщенность</a:t>
            </a:r>
            <a:r>
              <a:rPr lang="en-US" sz="2000" i="1" dirty="0" smtClean="0"/>
              <a:t> </a:t>
            </a:r>
            <a:r>
              <a:rPr lang="ru-RU" sz="2000" i="1" dirty="0" smtClean="0"/>
              <a:t>красного</a:t>
            </a:r>
            <a:r>
              <a:rPr lang="en-US" sz="2000" i="1" dirty="0" smtClean="0"/>
              <a:t>, </a:t>
            </a:r>
            <a:r>
              <a:rPr lang="ru-RU" sz="2000" i="1" dirty="0" smtClean="0"/>
              <a:t>зеленого, синего)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ru-RU" sz="2000" dirty="0" smtClean="0">
                <a:solidFill>
                  <a:srgbClr val="C00000"/>
                </a:solidFill>
              </a:rPr>
              <a:t>Название этого цвета (текст)</a:t>
            </a:r>
            <a:r>
              <a:rPr lang="en-US" sz="2000" dirty="0" smtClean="0">
                <a:solidFill>
                  <a:srgbClr val="C00000"/>
                </a:solidFill>
              </a:rPr>
              <a:t>:</a:t>
            </a:r>
            <a:r>
              <a:rPr lang="ru-RU" sz="2000" dirty="0" smtClean="0">
                <a:solidFill>
                  <a:srgbClr val="C00000"/>
                </a:solidFill>
              </a:rPr>
              <a:t>   </a:t>
            </a:r>
            <a:r>
              <a:rPr lang="ru-RU" sz="2000" dirty="0"/>
              <a:t>н</a:t>
            </a:r>
            <a:r>
              <a:rPr lang="ru-RU" sz="2000" dirty="0" smtClean="0"/>
              <a:t>апр., </a:t>
            </a:r>
            <a:r>
              <a:rPr lang="en-US" sz="2000" dirty="0" smtClean="0"/>
              <a:t>color:</a:t>
            </a:r>
            <a:r>
              <a:rPr lang="ru-RU" sz="2000" dirty="0" smtClean="0"/>
              <a:t> </a:t>
            </a:r>
            <a:r>
              <a:rPr lang="en-US" sz="2000" dirty="0" smtClean="0"/>
              <a:t>red</a:t>
            </a:r>
            <a:endParaRPr lang="ru-RU" sz="2000" dirty="0" smtClean="0"/>
          </a:p>
          <a:p>
            <a:pPr marL="457200" indent="-457200">
              <a:buFont typeface="+mj-lt"/>
              <a:buAutoNum type="arabicPeriod" startAt="4"/>
            </a:pPr>
            <a:r>
              <a:rPr lang="ru-RU" sz="2000" dirty="0" smtClean="0">
                <a:solidFill>
                  <a:srgbClr val="C00000"/>
                </a:solidFill>
              </a:rPr>
              <a:t>Формат </a:t>
            </a:r>
            <a:r>
              <a:rPr lang="en-US" sz="2000" dirty="0" err="1" smtClean="0">
                <a:solidFill>
                  <a:srgbClr val="C00000"/>
                </a:solidFill>
              </a:rPr>
              <a:t>rgba</a:t>
            </a:r>
            <a:r>
              <a:rPr lang="en-US" sz="2000" dirty="0" smtClean="0">
                <a:solidFill>
                  <a:srgbClr val="C00000"/>
                </a:solidFill>
              </a:rPr>
              <a:t>: </a:t>
            </a:r>
            <a:r>
              <a:rPr lang="ru-RU" sz="2000" dirty="0" smtClean="0"/>
              <a:t>напр., </a:t>
            </a:r>
            <a:r>
              <a:rPr lang="en-US" sz="2000" dirty="0"/>
              <a:t>background-color: </a:t>
            </a:r>
            <a:r>
              <a:rPr lang="en-US" sz="2000" dirty="0" err="1" smtClean="0"/>
              <a:t>rgba</a:t>
            </a:r>
            <a:r>
              <a:rPr lang="en-US" sz="2000" dirty="0" smtClean="0"/>
              <a:t>(0</a:t>
            </a:r>
            <a:r>
              <a:rPr lang="en-US" sz="2000" dirty="0"/>
              <a:t>, 128, 0, </a:t>
            </a:r>
            <a:r>
              <a:rPr lang="en-US" sz="2000" dirty="0" smtClean="0"/>
              <a:t>0.5);</a:t>
            </a:r>
            <a:endParaRPr lang="ru-RU" sz="2000" dirty="0" smtClean="0"/>
          </a:p>
          <a:p>
            <a:pPr marL="0" indent="0">
              <a:buNone/>
            </a:pPr>
            <a:r>
              <a:rPr lang="ru-RU" sz="2000" i="1" dirty="0"/>
              <a:t> </a:t>
            </a:r>
            <a:r>
              <a:rPr lang="ru-RU" sz="2000" i="1" dirty="0" smtClean="0"/>
              <a:t>       </a:t>
            </a:r>
            <a:r>
              <a:rPr lang="en-US" sz="2000" i="1" dirty="0" err="1" smtClean="0"/>
              <a:t>rgba</a:t>
            </a:r>
            <a:r>
              <a:rPr lang="en-US" sz="2000" i="1" dirty="0" smtClean="0"/>
              <a:t>(</a:t>
            </a:r>
            <a:r>
              <a:rPr lang="ru-RU" sz="2000" i="1" dirty="0" smtClean="0"/>
              <a:t>красный, зеленый, синий, прозрачность цвета от 0 до 1).</a:t>
            </a:r>
          </a:p>
          <a:p>
            <a:pPr marL="0" indent="0">
              <a:buNone/>
            </a:pPr>
            <a:r>
              <a:rPr lang="ru-RU" sz="2000" i="1" dirty="0" smtClean="0"/>
              <a:t>5.  </a:t>
            </a:r>
            <a:r>
              <a:rPr lang="en-US" sz="2000" i="1" dirty="0" err="1" smtClean="0"/>
              <a:t>Tranparent</a:t>
            </a:r>
            <a:r>
              <a:rPr lang="en-US" sz="2000" i="1" dirty="0" smtClean="0"/>
              <a:t> (</a:t>
            </a:r>
            <a:r>
              <a:rPr lang="ru-RU" sz="2000" i="1" dirty="0" smtClean="0"/>
              <a:t>прозрачный</a:t>
            </a:r>
            <a:r>
              <a:rPr lang="en-US" sz="2000" i="1" dirty="0" smtClean="0"/>
              <a:t>)</a:t>
            </a:r>
            <a:r>
              <a:rPr lang="ru-RU" sz="2000" i="1" dirty="0" smtClean="0"/>
              <a:t>. 	Аналог </a:t>
            </a:r>
            <a:r>
              <a:rPr lang="en-US" sz="2000" dirty="0" err="1" smtClean="0"/>
              <a:t>rgba</a:t>
            </a:r>
            <a:r>
              <a:rPr lang="en-US" sz="2000" dirty="0" smtClean="0"/>
              <a:t>(0</a:t>
            </a:r>
            <a:r>
              <a:rPr lang="en-US" sz="2000" dirty="0"/>
              <a:t>, 0, 0, 0).</a:t>
            </a:r>
            <a:endParaRPr lang="ru-RU" sz="2000" i="1" dirty="0" smtClean="0"/>
          </a:p>
          <a:p>
            <a:pPr marL="0" indent="0">
              <a:buNone/>
            </a:pPr>
            <a:r>
              <a:rPr lang="en-US" sz="2000" i="1" dirty="0" smtClean="0"/>
              <a:t>6. </a:t>
            </a:r>
            <a:r>
              <a:rPr lang="en-US" sz="2000" i="1" dirty="0" err="1" smtClean="0"/>
              <a:t>currentColor</a:t>
            </a:r>
            <a:r>
              <a:rPr lang="ru-RU" sz="2000" i="1" dirty="0" smtClean="0"/>
              <a:t> (цвет фона, рамки и </a:t>
            </a:r>
            <a:r>
              <a:rPr lang="ru-RU" sz="2000" i="1" dirty="0" err="1" smtClean="0"/>
              <a:t>тд</a:t>
            </a:r>
            <a:r>
              <a:rPr lang="ru-RU" sz="2000" i="1" dirty="0" smtClean="0"/>
              <a:t> зависит от текущего цвета текста)</a:t>
            </a:r>
            <a:endParaRPr lang="en-US" sz="2000" i="1" dirty="0" smtClean="0"/>
          </a:p>
          <a:p>
            <a:pPr marL="0" indent="0">
              <a:buNone/>
            </a:pPr>
            <a:r>
              <a:rPr lang="en-US" sz="2000" i="1" dirty="0" smtClean="0"/>
              <a:t>7. Inherit (</a:t>
            </a:r>
            <a:r>
              <a:rPr lang="ru-RU" sz="2000" i="1" dirty="0" smtClean="0"/>
              <a:t>наследованный</a:t>
            </a:r>
            <a:r>
              <a:rPr lang="en-US" sz="2000" i="1" dirty="0" smtClean="0"/>
              <a:t>)</a:t>
            </a:r>
            <a:endParaRPr lang="ru-RU" sz="2000" i="1" dirty="0" smtClean="0"/>
          </a:p>
          <a:p>
            <a:pPr marL="0" indent="0">
              <a:buNone/>
            </a:pPr>
            <a:r>
              <a:rPr lang="ru-RU" sz="2000" i="1" dirty="0" smtClean="0"/>
              <a:t>8. </a:t>
            </a:r>
            <a:r>
              <a:rPr lang="en-US" sz="2000" i="1" dirty="0" smtClean="0"/>
              <a:t>HSL </a:t>
            </a:r>
            <a:r>
              <a:rPr lang="ru-RU" sz="2000" i="1" dirty="0" smtClean="0"/>
              <a:t>формат</a:t>
            </a:r>
          </a:p>
          <a:p>
            <a:pPr marL="0" indent="0">
              <a:buNone/>
            </a:pPr>
            <a:r>
              <a:rPr lang="ru-RU" sz="2000" i="1" dirty="0" smtClean="0"/>
              <a:t>Примеры: </a:t>
            </a:r>
            <a:r>
              <a:rPr lang="en-US" sz="2000" b="1" dirty="0" smtClean="0"/>
              <a:t>h1</a:t>
            </a:r>
            <a:r>
              <a:rPr lang="en-US" sz="2000" dirty="0"/>
              <a:t>{ color: green; </a:t>
            </a:r>
            <a:r>
              <a:rPr lang="en-US" sz="2000" dirty="0" smtClean="0"/>
              <a:t>}</a:t>
            </a:r>
            <a:r>
              <a:rPr lang="ru-RU" sz="2000" dirty="0" smtClean="0"/>
              <a:t>, </a:t>
            </a:r>
            <a:r>
              <a:rPr lang="en-US" sz="2000" b="1" dirty="0"/>
              <a:t>h1</a:t>
            </a:r>
            <a:r>
              <a:rPr lang="en-US" sz="2000" dirty="0"/>
              <a:t>{ color: #008000; </a:t>
            </a:r>
            <a:r>
              <a:rPr lang="en-US" sz="2000" dirty="0" smtClean="0"/>
              <a:t>}</a:t>
            </a:r>
            <a:r>
              <a:rPr lang="ru-RU" sz="2000" dirty="0" smtClean="0"/>
              <a:t>, </a:t>
            </a:r>
            <a:r>
              <a:rPr lang="en-US" sz="2000" dirty="0"/>
              <a:t>.h1{ color: </a:t>
            </a:r>
            <a:r>
              <a:rPr lang="en-US" sz="2000" dirty="0" err="1"/>
              <a:t>rgb</a:t>
            </a:r>
            <a:r>
              <a:rPr lang="en-US" sz="2000" dirty="0"/>
              <a:t>(0, 128, 0); </a:t>
            </a:r>
            <a:r>
              <a:rPr lang="en-US" sz="2000" dirty="0" smtClean="0"/>
              <a:t>}</a:t>
            </a:r>
            <a:r>
              <a:rPr lang="ru-RU" sz="2000" dirty="0" smtClean="0"/>
              <a:t>, </a:t>
            </a:r>
            <a:r>
              <a:rPr lang="en-US" sz="2000" dirty="0"/>
              <a:t>.header{ background-color: </a:t>
            </a:r>
            <a:r>
              <a:rPr lang="en-US" sz="2000" dirty="0" err="1" smtClean="0"/>
              <a:t>rgba</a:t>
            </a:r>
            <a:r>
              <a:rPr lang="en-US" sz="2000" dirty="0" smtClean="0"/>
              <a:t>(0</a:t>
            </a:r>
            <a:r>
              <a:rPr lang="en-US" sz="2000" dirty="0"/>
              <a:t>, 128, 0, 0.5); }</a:t>
            </a:r>
            <a:endParaRPr lang="uk-UA" sz="2000" i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07" t="50601" r="43376" b="27444"/>
          <a:stretch>
            <a:fillRect/>
          </a:stretch>
        </p:blipFill>
        <p:spPr bwMode="auto">
          <a:xfrm>
            <a:off x="6732240" y="3497921"/>
            <a:ext cx="1726665" cy="79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6356368" y="116632"/>
            <a:ext cx="22669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http://paletton.com/</a:t>
            </a:r>
            <a:endParaRPr lang="ru-RU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2" t="49059" r="46438" b="48433"/>
          <a:stretch>
            <a:fillRect/>
          </a:stretch>
        </p:blipFill>
        <p:spPr bwMode="auto">
          <a:xfrm>
            <a:off x="2699792" y="2570026"/>
            <a:ext cx="3521483" cy="175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Короткий формат RGB-цветов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251520" y="1600200"/>
            <a:ext cx="8424936" cy="4873752"/>
          </a:xfrm>
        </p:spPr>
        <p:txBody>
          <a:bodyPr/>
          <a:lstStyle/>
          <a:p>
            <a:pPr marL="0" indent="0">
              <a:buNone/>
            </a:pPr>
            <a:r>
              <a:rPr lang="ru-RU" sz="1800" i="1" dirty="0" smtClean="0">
                <a:solidFill>
                  <a:srgbClr val="C00000"/>
                </a:solidFill>
              </a:rPr>
              <a:t>Полный формат (16 млн </a:t>
            </a:r>
            <a:r>
              <a:rPr lang="ru-RU" sz="1800" i="1" dirty="0" err="1" smtClean="0">
                <a:solidFill>
                  <a:srgbClr val="C00000"/>
                </a:solidFill>
              </a:rPr>
              <a:t>цв</a:t>
            </a:r>
            <a:r>
              <a:rPr lang="ru-RU" sz="1800" i="1" dirty="0" smtClean="0">
                <a:solidFill>
                  <a:srgbClr val="C00000"/>
                </a:solidFill>
              </a:rPr>
              <a:t>.)        	  Краткий формат (4 тыс. </a:t>
            </a:r>
            <a:r>
              <a:rPr lang="ru-RU" sz="1800" i="1" dirty="0" err="1" smtClean="0">
                <a:solidFill>
                  <a:srgbClr val="C00000"/>
                </a:solidFill>
              </a:rPr>
              <a:t>цв</a:t>
            </a:r>
            <a:r>
              <a:rPr lang="ru-RU" sz="1800" i="1" dirty="0" smtClean="0">
                <a:solidFill>
                  <a:srgbClr val="C00000"/>
                </a:solidFill>
              </a:rPr>
              <a:t>.)</a:t>
            </a:r>
          </a:p>
          <a:p>
            <a:pPr marL="0" indent="0">
              <a:buNone/>
            </a:pPr>
            <a:r>
              <a:rPr lang="ru-RU" dirty="0" smtClean="0"/>
              <a:t>#fe4692	</a:t>
            </a:r>
            <a:r>
              <a:rPr lang="en-US" dirty="0"/>
              <a:t>~</a:t>
            </a:r>
            <a:r>
              <a:rPr lang="ru-RU" dirty="0" smtClean="0"/>
              <a:t>				#f49 = </a:t>
            </a:r>
            <a:r>
              <a:rPr lang="en-US" dirty="0"/>
              <a:t>#</a:t>
            </a:r>
            <a:r>
              <a:rPr lang="en-US" dirty="0" smtClean="0"/>
              <a:t>ff4499</a:t>
            </a:r>
            <a:endParaRPr lang="ru-RU" dirty="0" smtClean="0"/>
          </a:p>
          <a:p>
            <a:pPr marL="0" indent="0">
              <a:buNone/>
            </a:pPr>
            <a:r>
              <a:rPr lang="ru-RU" dirty="0"/>
              <a:t>#</a:t>
            </a:r>
            <a:r>
              <a:rPr lang="ru-RU" dirty="0" smtClean="0"/>
              <a:t>836</a:t>
            </a:r>
            <a:r>
              <a:rPr lang="en-US" dirty="0" smtClean="0"/>
              <a:t>	  ~					#803060</a:t>
            </a:r>
            <a:endParaRPr lang="ru-RU" dirty="0" smtClean="0"/>
          </a:p>
          <a:p>
            <a:pPr marL="0" indent="0" algn="ctr">
              <a:buNone/>
            </a:pPr>
            <a:r>
              <a:rPr lang="ru-RU" dirty="0"/>
              <a:t>#</a:t>
            </a:r>
            <a:r>
              <a:rPr lang="ru-RU" dirty="0" smtClean="0"/>
              <a:t>ABC = #AABBCC</a:t>
            </a:r>
            <a:endParaRPr lang="en-US" dirty="0" smtClean="0"/>
          </a:p>
          <a:p>
            <a:pPr marL="0" indent="0" algn="ctr">
              <a:buNone/>
            </a:pPr>
            <a:endParaRPr lang="ru-RU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ru-RU" i="1" dirty="0" smtClean="0"/>
              <a:t>Задание: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C00000"/>
                </a:solidFill>
              </a:rPr>
              <a:t>&lt;div </a:t>
            </a:r>
            <a:r>
              <a:rPr lang="en-US" dirty="0" smtClean="0"/>
              <a:t>style=“</a:t>
            </a:r>
            <a:r>
              <a:rPr lang="en-US" dirty="0" err="1" smtClean="0"/>
              <a:t>color:yellow</a:t>
            </a:r>
            <a:r>
              <a:rPr lang="en-US" dirty="0" smtClean="0"/>
              <a:t>”&gt;		</a:t>
            </a:r>
            <a:r>
              <a:rPr lang="en-US" b="1" i="1" dirty="0" smtClean="0"/>
              <a:t>CSS: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C00000"/>
                </a:solidFill>
              </a:rPr>
              <a:t>&lt;span&gt;</a:t>
            </a:r>
            <a:r>
              <a:rPr lang="en-US" dirty="0" smtClean="0"/>
              <a:t>Hello, world</a:t>
            </a:r>
            <a:r>
              <a:rPr lang="en-US" dirty="0" smtClean="0">
                <a:solidFill>
                  <a:srgbClr val="C00000"/>
                </a:solidFill>
              </a:rPr>
              <a:t>&lt;/span&gt;</a:t>
            </a:r>
            <a:r>
              <a:rPr lang="en-US" dirty="0" smtClean="0"/>
              <a:t>	</a:t>
            </a:r>
            <a:r>
              <a:rPr lang="en-US" sz="2000" dirty="0" smtClean="0">
                <a:solidFill>
                  <a:srgbClr val="006600"/>
                </a:solidFill>
              </a:rPr>
              <a:t>div</a:t>
            </a:r>
            <a:r>
              <a:rPr lang="en-US" sz="2000" dirty="0" smtClean="0"/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&lt;/div</a:t>
            </a:r>
            <a:r>
              <a:rPr lang="en-US" dirty="0" smtClean="0">
                <a:solidFill>
                  <a:srgbClr val="C00000"/>
                </a:solidFill>
              </a:rPr>
              <a:t>&gt;</a:t>
            </a:r>
            <a:r>
              <a:rPr lang="en-US" dirty="0">
                <a:solidFill>
                  <a:srgbClr val="C00000"/>
                </a:solidFill>
              </a:rPr>
              <a:t>	</a:t>
            </a:r>
            <a:r>
              <a:rPr lang="en-US" dirty="0" smtClean="0"/>
              <a:t>		</a:t>
            </a:r>
            <a:r>
              <a:rPr lang="en-US" dirty="0"/>
              <a:t>	</a:t>
            </a:r>
            <a:r>
              <a:rPr lang="en-US" dirty="0" smtClean="0"/>
              <a:t>            </a:t>
            </a:r>
            <a:r>
              <a:rPr lang="en-US" sz="2000" dirty="0" smtClean="0"/>
              <a:t>background: </a:t>
            </a:r>
            <a:r>
              <a:rPr lang="en-US" sz="2000" dirty="0" err="1" smtClean="0"/>
              <a:t>currentColor</a:t>
            </a:r>
            <a:r>
              <a:rPr lang="en-US" sz="2000" dirty="0" smtClean="0"/>
              <a:t>  }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36143" r="93561" b="58363"/>
          <a:stretch>
            <a:fillRect/>
          </a:stretch>
        </p:blipFill>
        <p:spPr bwMode="auto">
          <a:xfrm>
            <a:off x="3959167" y="1700808"/>
            <a:ext cx="600110" cy="576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2" t="36416" r="93495" b="58626"/>
          <a:stretch>
            <a:fillRect/>
          </a:stretch>
        </p:blipFill>
        <p:spPr bwMode="auto">
          <a:xfrm>
            <a:off x="3959167" y="2276871"/>
            <a:ext cx="600110" cy="514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Эркер">
  <a:themeElements>
    <a:clrScheme name="Эркер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Эркер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Эркер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6</TotalTime>
  <Words>1372</Words>
  <Application>Microsoft Office PowerPoint</Application>
  <PresentationFormat>Экран (4:3)</PresentationFormat>
  <Paragraphs>230</Paragraphs>
  <Slides>19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0" baseType="lpstr">
      <vt:lpstr>Эркер</vt:lpstr>
      <vt:lpstr>Шрифты, цвета, размещение (позиционирование). Модель бокса, фон, границы</vt:lpstr>
      <vt:lpstr>Шрифты</vt:lpstr>
      <vt:lpstr>ШРИФТ С ЗАСЕЧКАМИ И БЕЗ, Начертания шрифтов</vt:lpstr>
      <vt:lpstr>Подключение шрифтов локально (СSS 3), свойства</vt:lpstr>
      <vt:lpstr>Подключение шрифтов локально</vt:lpstr>
      <vt:lpstr>Кроссбраузерное подключение и использование шрифта с разными начертаниями</vt:lpstr>
      <vt:lpstr>Подключение и использование google шрифтов</vt:lpstr>
      <vt:lpstr>Цвета, фон</vt:lpstr>
      <vt:lpstr>Короткий формат RGB-цветов</vt:lpstr>
      <vt:lpstr>Градиенты</vt:lpstr>
      <vt:lpstr>Позиционирование элементов</vt:lpstr>
      <vt:lpstr>Как прижать футер к низу подвала?</vt:lpstr>
      <vt:lpstr>Сокращенные правила</vt:lpstr>
      <vt:lpstr>Блочная модель</vt:lpstr>
      <vt:lpstr>Запись отступов</vt:lpstr>
      <vt:lpstr>Рамка (border),внутренний отступ (Padding)</vt:lpstr>
      <vt:lpstr>Display:inline-block, visibility:hidden</vt:lpstr>
      <vt:lpstr>Display:inline-block</vt:lpstr>
      <vt:lpstr>Переполнение элемента</vt:lpstr>
    </vt:vector>
  </TitlesOfParts>
  <Company>diakov.net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65</cp:revision>
  <dcterms:created xsi:type="dcterms:W3CDTF">2015-12-04T17:45:00Z</dcterms:created>
  <dcterms:modified xsi:type="dcterms:W3CDTF">2017-06-17T06:30:19Z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1049-10.2.0.5820</vt:lpwstr>
  </property>
</Properties>
</file>

<file path=docProps/thumbnail.jpeg>
</file>